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sldIdLst>
    <p:sldId id="257" r:id="rId5"/>
    <p:sldId id="259" r:id="rId6"/>
    <p:sldId id="258" r:id="rId7"/>
    <p:sldId id="260" r:id="rId8"/>
    <p:sldId id="261" r:id="rId9"/>
    <p:sldId id="262" r:id="rId10"/>
    <p:sldId id="263" r:id="rId11"/>
    <p:sldId id="264" r:id="rId12"/>
    <p:sldId id="265" r:id="rId13"/>
    <p:sldId id="266" r:id="rId14"/>
    <p:sldId id="268" r:id="rId15"/>
    <p:sldId id="26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EF5B52-03B2-4EBD-ADEA-9DB66026829D}" v="6" dt="2021-06-27T04:39:29.105"/>
  </p1510:revLst>
</p1510:revInfo>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58" autoAdjust="0"/>
    <p:restoredTop sz="94660"/>
  </p:normalViewPr>
  <p:slideViewPr>
    <p:cSldViewPr snapToGrid="0">
      <p:cViewPr varScale="1">
        <p:scale>
          <a:sx n="61" d="100"/>
          <a:sy n="61" d="100"/>
        </p:scale>
        <p:origin x="42" y="2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A617E60C-7CBE-450B-929B-2731BCCA02B5}" type="datetimeFigureOut">
              <a:rPr lang="en-US" smtClean="0"/>
              <a:t>6/27/2021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8638EF-6F00-45B1-B062-E4BD2A9956C4}" type="slidenum">
              <a:rPr lang="en-US" smtClean="0"/>
              <a:t>‹#›</a:t>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17E60C-7CBE-450B-929B-2731BCCA02B5}" type="datetimeFigureOut">
              <a:rPr lang="en-US" smtClean="0"/>
              <a:t>6/27/2021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8638EF-6F00-45B1-B062-E4BD2A9956C4}" type="slidenum">
              <a:rPr lang="en-US" smtClean="0"/>
              <a:t>‹#›</a:t>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8"/>
            <a:ext cx="8070573"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17E60C-7CBE-450B-929B-2731BCCA02B5}" type="datetimeFigureOut">
              <a:rPr lang="en-US" smtClean="0"/>
              <a:t>6/27/2021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8638EF-6F00-45B1-B062-E4BD2A9956C4}" type="slidenum">
              <a:rPr lang="en-US" smtClean="0"/>
              <a:t>‹#›</a:t>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17E60C-7CBE-450B-929B-2731BCCA02B5}" type="datetimeFigureOut">
              <a:rPr lang="en-US" smtClean="0"/>
              <a:t>6/27/2021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8638EF-6F00-45B1-B062-E4BD2A9956C4}" type="slidenum">
              <a:rPr lang="en-US" smtClean="0"/>
              <a:t>‹#›</a:t>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17E60C-7CBE-450B-929B-2731BCCA02B5}" type="datetimeFigureOut">
              <a:rPr lang="en-US" smtClean="0"/>
              <a:t>6/27/2021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8638EF-6F00-45B1-B062-E4BD2A9956C4}" type="slidenum">
              <a:rPr lang="en-US" smtClean="0"/>
              <a:t>‹#›</a:t>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0"/>
            <a:ext cx="5376672"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05728" y="1600200"/>
            <a:ext cx="5376672"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617E60C-7CBE-450B-929B-2731BCCA02B5}" type="datetimeFigureOut">
              <a:rPr lang="en-US" smtClean="0"/>
              <a:t>6/27/2021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8638EF-6F00-45B1-B062-E4BD2A9956C4}" type="slidenum">
              <a:rPr lang="en-US" smtClean="0"/>
              <a:t>‹#›</a:t>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617E60C-7CBE-450B-929B-2731BCCA02B5}" type="datetimeFigureOut">
              <a:rPr lang="en-US" smtClean="0"/>
              <a:t>6/27/2021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8638EF-6F00-45B1-B062-E4BD2A9956C4}" type="slidenum">
              <a:rPr lang="en-US" smtClean="0"/>
              <a:t>‹#›</a:t>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617E60C-7CBE-450B-929B-2731BCCA02B5}" type="datetimeFigureOut">
              <a:rPr lang="en-US" smtClean="0"/>
              <a:t>6/27/2021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8638EF-6F00-45B1-B062-E4BD2A9956C4}" type="slidenum">
              <a:rPr lang="en-US" smtClean="0"/>
              <a:t>‹#›</a:t>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17E60C-7CBE-450B-929B-2731BCCA02B5}" type="datetimeFigureOut">
              <a:rPr lang="en-US" smtClean="0"/>
              <a:t>6/27/2021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D8638EF-6F00-45B1-B062-E4BD2A9956C4}" type="slidenum">
              <a:rPr lang="en-US" smtClean="0"/>
              <a:t>‹#›</a:t>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A617E60C-7CBE-450B-929B-2731BCCA02B5}" type="datetimeFigureOut">
              <a:rPr lang="en-US" smtClean="0"/>
              <a:t>6/27/2021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8638EF-6F00-45B1-B062-E4BD2A9956C4}" type="slidenum">
              <a:rPr lang="en-US" smtClean="0"/>
              <a:t>‹#›</a:t>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A617E60C-7CBE-450B-929B-2731BCCA02B5}" type="datetimeFigureOut">
              <a:rPr lang="en-US" smtClean="0"/>
              <a:t>6/27/2021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8638EF-6F00-45B1-B062-E4BD2A9956C4}" type="slidenum">
              <a:rPr lang="en-US" smtClean="0"/>
              <a:t>‹#›</a:t>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1026" name="Title 1025"/>
          <p:cNvSpPr>
            <a:spLocks noGrp="1"/>
          </p:cNvSpPr>
          <p:nvPr>
            <p:ph type="title"/>
          </p:nvPr>
        </p:nvSpPr>
        <p:spPr>
          <a:xfrm>
            <a:off x="609600" y="274638"/>
            <a:ext cx="10972800" cy="1143000"/>
          </a:xfrm>
          <a:prstGeom prst="rect">
            <a:avLst/>
          </a:prstGeom>
          <a:noFill/>
          <a:ln w="9525">
            <a:noFill/>
          </a:ln>
        </p:spPr>
        <p:txBody>
          <a:bodyPr anchor="ctr" anchorCtr="0"/>
          <a:lstStyle/>
          <a:p>
            <a:pPr lvl="0"/>
            <a:r>
              <a:t>Click to edit Master title style</a:t>
            </a:r>
          </a:p>
        </p:txBody>
      </p:sp>
      <p:sp>
        <p:nvSpPr>
          <p:cNvPr id="1027" name="Text Placeholder 1026"/>
          <p:cNvSpPr>
            <a:spLocks noGrp="1"/>
          </p:cNvSpPr>
          <p:nvPr>
            <p:ph type="body" idx="1"/>
          </p:nvPr>
        </p:nvSpPr>
        <p:spPr>
          <a:xfrm>
            <a:off x="609600" y="1600200"/>
            <a:ext cx="10972800" cy="4525963"/>
          </a:xfrm>
          <a:prstGeom prst="rect">
            <a:avLst/>
          </a:prstGeom>
          <a:noFill/>
          <a:ln w="9525">
            <a:noFill/>
          </a:ln>
        </p:spPr>
        <p:txBody>
          <a:bodyPr/>
          <a:lstStyle/>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a:spLocks noGrp="1"/>
          </p:cNvSpPr>
          <p:nvPr>
            <p:ph type="dt" sz="half" idx="2"/>
          </p:nvPr>
        </p:nvSpPr>
        <p:spPr>
          <a:xfrm>
            <a:off x="609600" y="6245225"/>
            <a:ext cx="2844800" cy="476250"/>
          </a:xfrm>
          <a:prstGeom prst="rect">
            <a:avLst/>
          </a:prstGeom>
          <a:noFill/>
          <a:ln w="9525">
            <a:noFill/>
          </a:ln>
        </p:spPr>
        <p:txBody>
          <a:bodyPr/>
          <a:lstStyle>
            <a:lvl1pPr>
              <a:defRPr sz="1400"/>
            </a:lvl1pPr>
          </a:lstStyle>
          <a:p>
            <a:fld id="{A617E60C-7CBE-450B-929B-2731BCCA02B5}" type="datetimeFigureOut">
              <a:rPr lang="en-US" smtClean="0"/>
              <a:t>6/27/2021</a:t>
            </a:fld>
            <a:endParaRPr lang="en-US"/>
          </a:p>
        </p:txBody>
      </p:sp>
      <p:sp>
        <p:nvSpPr>
          <p:cNvPr id="1029" name="Footer Placeholder 1028"/>
          <p:cNvSpPr>
            <a:spLocks noGrp="1"/>
          </p:cNvSpPr>
          <p:nvPr>
            <p:ph type="ftr" sz="quarter" idx="3"/>
          </p:nvPr>
        </p:nvSpPr>
        <p:spPr>
          <a:xfrm>
            <a:off x="4165600" y="6245225"/>
            <a:ext cx="3860800" cy="476250"/>
          </a:xfrm>
          <a:prstGeom prst="rect">
            <a:avLst/>
          </a:prstGeom>
          <a:noFill/>
          <a:ln w="9525">
            <a:noFill/>
          </a:ln>
        </p:spPr>
        <p:txBody>
          <a:bodyPr/>
          <a:lstStyle>
            <a:lvl1pPr algn="ctr">
              <a:defRPr sz="1400"/>
            </a:lvl1pPr>
          </a:lstStyle>
          <a:p>
            <a:endParaRPr lang="en-US"/>
          </a:p>
        </p:txBody>
      </p:sp>
      <p:sp>
        <p:nvSpPr>
          <p:cNvPr id="1030" name="Slide Number Placeholder 1029"/>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fld id="{3D8638EF-6F00-45B1-B062-E4BD2A9956C4}"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medicalnewstoday.com/articles/323648" TargetMode="External"/><Relationship Id="rId2" Type="http://schemas.openxmlformats.org/officeDocument/2006/relationships/hyperlink" Target="https://www.oneblood.org/about-donating/blood-donor-basics/what-is-blood/why-blood-is-needed.stml"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表格 3"/>
          <p:cNvGraphicFramePr>
            <a:graphicFrameLocks noGrp="1"/>
          </p:cNvGraphicFramePr>
          <p:nvPr/>
        </p:nvGraphicFramePr>
        <p:xfrm>
          <a:off x="1117600" y="2707640"/>
          <a:ext cx="8993505" cy="3930015"/>
        </p:xfrm>
        <a:graphic>
          <a:graphicData uri="http://schemas.openxmlformats.org/drawingml/2006/table">
            <a:tbl>
              <a:tblPr firstRow="1" bandRow="1">
                <a:tableStyleId>{5940675A-B579-460E-94D1-54222C63F5DA}</a:tableStyleId>
              </a:tblPr>
              <a:tblGrid>
                <a:gridCol w="3572510">
                  <a:extLst>
                    <a:ext uri="{9D8B030D-6E8A-4147-A177-3AD203B41FA5}">
                      <a16:colId xmlns:a16="http://schemas.microsoft.com/office/drawing/2014/main" val="20000"/>
                    </a:ext>
                  </a:extLst>
                </a:gridCol>
                <a:gridCol w="5420995">
                  <a:extLst>
                    <a:ext uri="{9D8B030D-6E8A-4147-A177-3AD203B41FA5}">
                      <a16:colId xmlns:a16="http://schemas.microsoft.com/office/drawing/2014/main" val="20001"/>
                    </a:ext>
                  </a:extLst>
                </a:gridCol>
              </a:tblGrid>
              <a:tr h="887730">
                <a:tc>
                  <a:txBody>
                    <a:bodyPr/>
                    <a:lstStyle/>
                    <a:p>
                      <a:r>
                        <a:rPr lang="en-MY" dirty="0"/>
                        <a:t>Theme</a:t>
                      </a:r>
                      <a:endParaRPr lang="en-US" dirty="0"/>
                    </a:p>
                  </a:txBody>
                  <a:tcPr/>
                </a:tc>
                <a:tc>
                  <a:txBody>
                    <a:bodyPr/>
                    <a:lstStyle/>
                    <a:p>
                      <a:r>
                        <a:rPr lang="en-US" dirty="0"/>
                        <a:t>MAINTANANCE &amp; CONTINUITY OF LIFE </a:t>
                      </a:r>
                    </a:p>
                  </a:txBody>
                  <a:tcPr/>
                </a:tc>
                <a:extLst>
                  <a:ext uri="{0D108BD9-81ED-4DB2-BD59-A6C34878D82A}">
                    <a16:rowId xmlns:a16="http://schemas.microsoft.com/office/drawing/2014/main" val="10000"/>
                  </a:ext>
                </a:extLst>
              </a:tr>
              <a:tr h="418465">
                <a:tc>
                  <a:txBody>
                    <a:bodyPr/>
                    <a:lstStyle/>
                    <a:p>
                      <a:r>
                        <a:rPr lang="en-MY" dirty="0"/>
                        <a:t>Learning Area</a:t>
                      </a:r>
                      <a:endParaRPr lang="en-US" dirty="0"/>
                    </a:p>
                  </a:txBody>
                  <a:tcPr/>
                </a:tc>
                <a:tc>
                  <a:txBody>
                    <a:bodyPr/>
                    <a:lstStyle/>
                    <a:p>
                      <a:r>
                        <a:rPr lang="en-US" dirty="0"/>
                        <a:t>3.0 TRANSPORTATION </a:t>
                      </a:r>
                    </a:p>
                  </a:txBody>
                  <a:tcPr/>
                </a:tc>
                <a:extLst>
                  <a:ext uri="{0D108BD9-81ED-4DB2-BD59-A6C34878D82A}">
                    <a16:rowId xmlns:a16="http://schemas.microsoft.com/office/drawing/2014/main" val="10001"/>
                  </a:ext>
                </a:extLst>
              </a:tr>
              <a:tr h="417830">
                <a:tc>
                  <a:txBody>
                    <a:bodyPr/>
                    <a:lstStyle/>
                    <a:p>
                      <a:r>
                        <a:rPr lang="en-MY" dirty="0"/>
                        <a:t>Content Standard</a:t>
                      </a:r>
                      <a:endParaRPr lang="en-US" dirty="0"/>
                    </a:p>
                  </a:txBody>
                  <a:tcPr/>
                </a:tc>
                <a:tc>
                  <a:txBody>
                    <a:bodyPr/>
                    <a:lstStyle/>
                    <a:p>
                      <a:r>
                        <a:rPr lang="en-US" dirty="0"/>
                        <a:t>3.3 Human Blood </a:t>
                      </a:r>
                    </a:p>
                  </a:txBody>
                  <a:tcPr/>
                </a:tc>
                <a:extLst>
                  <a:ext uri="{0D108BD9-81ED-4DB2-BD59-A6C34878D82A}">
                    <a16:rowId xmlns:a16="http://schemas.microsoft.com/office/drawing/2014/main" val="10002"/>
                  </a:ext>
                </a:extLst>
              </a:tr>
              <a:tr h="1202690">
                <a:tc>
                  <a:txBody>
                    <a:bodyPr/>
                    <a:lstStyle/>
                    <a:p>
                      <a:r>
                        <a:rPr lang="en-MY" dirty="0"/>
                        <a:t>Learning Standard</a:t>
                      </a:r>
                      <a:endParaRPr lang="en-US" dirty="0"/>
                    </a:p>
                  </a:txBody>
                  <a:tcPr/>
                </a:tc>
                <a:tc>
                  <a:txBody>
                    <a:bodyPr/>
                    <a:lstStyle/>
                    <a:p>
                      <a:r>
                        <a:rPr lang="en-US" dirty="0"/>
                        <a:t>Activity 3.6 </a:t>
                      </a:r>
                    </a:p>
                    <a:p>
                      <a:r>
                        <a:rPr lang="en-US" dirty="0"/>
                        <a:t>To understand and solve issues related to blood donation in the context of daily life based on projects using the STEM approach</a:t>
                      </a:r>
                    </a:p>
                  </a:txBody>
                  <a:tcPr/>
                </a:tc>
                <a:extLst>
                  <a:ext uri="{0D108BD9-81ED-4DB2-BD59-A6C34878D82A}">
                    <a16:rowId xmlns:a16="http://schemas.microsoft.com/office/drawing/2014/main" val="10003"/>
                  </a:ext>
                </a:extLst>
              </a:tr>
              <a:tr h="1003300">
                <a:tc>
                  <a:txBody>
                    <a:bodyPr/>
                    <a:lstStyle/>
                    <a:p>
                      <a:r>
                        <a:rPr lang="en-MY" dirty="0">
                          <a:solidFill>
                            <a:schemeClr val="tx1"/>
                          </a:solidFill>
                        </a:rPr>
                        <a:t>Group Member</a:t>
                      </a:r>
                    </a:p>
                  </a:txBody>
                  <a:tcPr/>
                </a:tc>
                <a:tc>
                  <a:txBody>
                    <a:bodyPr/>
                    <a:lstStyle/>
                    <a:p>
                      <a:r>
                        <a:rPr lang="en-MY" dirty="0">
                          <a:solidFill>
                            <a:schemeClr val="tx1"/>
                          </a:solidFill>
                        </a:rPr>
                        <a:t>Phay Tze Xin(3 Kristal)</a:t>
                      </a:r>
                    </a:p>
                    <a:p>
                      <a:r>
                        <a:rPr lang="en-US" sz="1800" b="0" kern="1200" dirty="0">
                          <a:solidFill>
                            <a:schemeClr val="tx1"/>
                          </a:solidFill>
                          <a:effectLst/>
                          <a:latin typeface="+mn-lt"/>
                          <a:ea typeface="+mn-ea"/>
                          <a:cs typeface="+mn-cs"/>
                        </a:rPr>
                        <a:t>Muhammad Iman </a:t>
                      </a:r>
                      <a:r>
                        <a:rPr lang="en-US" sz="1800" b="0" kern="1200" dirty="0" err="1">
                          <a:solidFill>
                            <a:schemeClr val="tx1"/>
                          </a:solidFill>
                          <a:effectLst/>
                          <a:latin typeface="+mn-lt"/>
                          <a:ea typeface="+mn-ea"/>
                          <a:cs typeface="+mn-cs"/>
                        </a:rPr>
                        <a:t>Hakimie</a:t>
                      </a:r>
                      <a:r>
                        <a:rPr lang="en-US" sz="1800" b="0" kern="1200" dirty="0">
                          <a:solidFill>
                            <a:schemeClr val="tx1"/>
                          </a:solidFill>
                          <a:effectLst/>
                          <a:latin typeface="+mn-lt"/>
                          <a:ea typeface="+mn-ea"/>
                          <a:cs typeface="+mn-cs"/>
                        </a:rPr>
                        <a:t>(3 Kristal)</a:t>
                      </a:r>
                    </a:p>
                    <a:p>
                      <a:r>
                        <a:rPr lang="en-MY" dirty="0" err="1">
                          <a:solidFill>
                            <a:schemeClr val="tx1"/>
                          </a:solidFill>
                        </a:rPr>
                        <a:t>Tye</a:t>
                      </a:r>
                      <a:r>
                        <a:rPr lang="en-MY" dirty="0">
                          <a:solidFill>
                            <a:schemeClr val="tx1"/>
                          </a:solidFill>
                        </a:rPr>
                        <a:t> Hong Sen(3 Kristal)</a:t>
                      </a:r>
                    </a:p>
                  </a:txBody>
                  <a:tcPr/>
                </a:tc>
                <a:extLst>
                  <a:ext uri="{0D108BD9-81ED-4DB2-BD59-A6C34878D82A}">
                    <a16:rowId xmlns:a16="http://schemas.microsoft.com/office/drawing/2014/main" val="10004"/>
                  </a:ext>
                </a:extLst>
              </a:tr>
            </a:tbl>
          </a:graphicData>
        </a:graphic>
      </p:graphicFrame>
      <p:sp>
        <p:nvSpPr>
          <p:cNvPr id="4" name="矩形 3"/>
          <p:cNvSpPr/>
          <p:nvPr/>
        </p:nvSpPr>
        <p:spPr>
          <a:xfrm>
            <a:off x="2786484" y="488651"/>
            <a:ext cx="1715703" cy="923330"/>
          </a:xfrm>
          <a:prstGeom prst="rect">
            <a:avLst/>
          </a:prstGeom>
          <a:noFill/>
        </p:spPr>
        <p:txBody>
          <a:bodyPr wrap="square" lIns="91440" tIns="45720" rIns="91440" bIns="45720">
            <a:spAutoFit/>
          </a:bodyPr>
          <a:lstStyle/>
          <a:p>
            <a:pPr algn="ctr"/>
            <a:r>
              <a:rPr lang="en-MY" altLang="zh-CN" sz="5400" b="0" cap="none" spc="0" dirty="0">
                <a:ln w="0"/>
                <a:solidFill>
                  <a:schemeClr val="tx1"/>
                </a:solidFill>
                <a:effectLst>
                  <a:outerShdw blurRad="38100" dist="19050" dir="2700000" algn="tl" rotWithShape="0">
                    <a:schemeClr val="dk1">
                      <a:alpha val="40000"/>
                    </a:schemeClr>
                  </a:outerShdw>
                </a:effectLst>
              </a:rPr>
              <a:t>Let’s</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7" name="矩形 6"/>
          <p:cNvSpPr/>
          <p:nvPr/>
        </p:nvSpPr>
        <p:spPr>
          <a:xfrm>
            <a:off x="3522152" y="1158888"/>
            <a:ext cx="2599351" cy="923330"/>
          </a:xfrm>
          <a:prstGeom prst="rect">
            <a:avLst/>
          </a:prstGeom>
          <a:noFill/>
        </p:spPr>
        <p:txBody>
          <a:bodyPr wrap="square" lIns="91440" tIns="45720" rIns="91440" bIns="45720">
            <a:spAutoFit/>
          </a:bodyPr>
          <a:lstStyle/>
          <a:p>
            <a:pPr algn="ctr"/>
            <a:r>
              <a:rPr lang="en-MY" altLang="zh-CN" sz="5400" b="0" cap="none" spc="0" dirty="0">
                <a:ln w="0"/>
                <a:solidFill>
                  <a:schemeClr val="tx1"/>
                </a:solidFill>
                <a:effectLst>
                  <a:outerShdw blurRad="38100" dist="19050" dir="2700000" algn="tl" rotWithShape="0">
                    <a:schemeClr val="dk1">
                      <a:alpha val="40000"/>
                    </a:schemeClr>
                  </a:outerShdw>
                </a:effectLst>
              </a:rPr>
              <a:t>Donate</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矩形 7"/>
          <p:cNvSpPr/>
          <p:nvPr/>
        </p:nvSpPr>
        <p:spPr>
          <a:xfrm>
            <a:off x="5041582" y="1870648"/>
            <a:ext cx="2110332" cy="923330"/>
          </a:xfrm>
          <a:prstGeom prst="rect">
            <a:avLst/>
          </a:prstGeom>
          <a:noFill/>
        </p:spPr>
        <p:txBody>
          <a:bodyPr wrap="square" lIns="91440" tIns="45720" rIns="91440" bIns="45720">
            <a:spAutoFit/>
          </a:bodyPr>
          <a:lstStyle/>
          <a:p>
            <a:pPr algn="ctr"/>
            <a:r>
              <a:rPr lang="en-MY" altLang="zh-CN" sz="5400" b="0" cap="none" spc="0" dirty="0">
                <a:ln w="0"/>
                <a:solidFill>
                  <a:schemeClr val="tx1"/>
                </a:solidFill>
                <a:effectLst>
                  <a:outerShdw blurRad="38100" dist="19050" dir="2700000" algn="tl" rotWithShape="0">
                    <a:schemeClr val="dk1">
                      <a:alpha val="40000"/>
                    </a:schemeClr>
                  </a:outerShdw>
                </a:effectLst>
              </a:rPr>
              <a:t>Blood</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11" name="文本框 10"/>
          <p:cNvSpPr txBox="1"/>
          <p:nvPr/>
        </p:nvSpPr>
        <p:spPr>
          <a:xfrm>
            <a:off x="1167493" y="457200"/>
            <a:ext cx="1715703" cy="923330"/>
          </a:xfrm>
          <a:prstGeom prst="rect">
            <a:avLst/>
          </a:prstGeom>
          <a:noFill/>
        </p:spPr>
        <p:txBody>
          <a:bodyPr wrap="square">
            <a:spAutoFit/>
          </a:bodyPr>
          <a:lstStyle/>
          <a:p>
            <a:pPr algn="ctr"/>
            <a:r>
              <a:rPr lang="en-MY" altLang="zh-CN" sz="5400" b="0" cap="none" spc="0" dirty="0">
                <a:ln w="0"/>
                <a:solidFill>
                  <a:schemeClr val="tx1">
                    <a:lumMod val="65000"/>
                    <a:lumOff val="35000"/>
                  </a:schemeClr>
                </a:solidFill>
                <a:effectLst>
                  <a:outerShdw blurRad="38100" dist="19050" dir="2700000" algn="tl" rotWithShape="0">
                    <a:schemeClr val="dk1">
                      <a:alpha val="40000"/>
                    </a:schemeClr>
                  </a:outerShdw>
                </a:effectLst>
              </a:rPr>
              <a:t>Title:</a:t>
            </a:r>
            <a:endParaRPr lang="zh-CN" altLang="en-US" sz="5400" b="0" cap="none" spc="0" dirty="0">
              <a:ln w="0"/>
              <a:solidFill>
                <a:schemeClr val="tx1">
                  <a:lumMod val="65000"/>
                  <a:lumOff val="35000"/>
                </a:schemeClr>
              </a:solidFill>
              <a:effectLst>
                <a:outerShdw blurRad="38100" dist="19050" dir="2700000" algn="tl" rotWithShape="0">
                  <a:schemeClr val="dk1">
                    <a:alpha val="40000"/>
                  </a:schemeClr>
                </a:outerShdw>
              </a:effectLst>
            </a:endParaRPr>
          </a:p>
        </p:txBody>
      </p:sp>
      <p:pic>
        <p:nvPicPr>
          <p:cNvPr id="13" name="图片 12" descr="亮着灯的招牌&#10;&#10;中度可信度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39752" y="0"/>
            <a:ext cx="452248" cy="4572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816679" y="97972"/>
            <a:ext cx="8735785" cy="3693319"/>
          </a:xfrm>
          <a:prstGeom prst="rect">
            <a:avLst/>
          </a:prstGeom>
          <a:noFill/>
        </p:spPr>
        <p:txBody>
          <a:bodyPr wrap="square" rtlCol="0">
            <a:spAutoFit/>
          </a:bodyPr>
          <a:lstStyle/>
          <a:p>
            <a:pPr algn="l"/>
            <a:r>
              <a:rPr lang="en-US" b="1" i="0" dirty="0">
                <a:solidFill>
                  <a:srgbClr val="101650"/>
                </a:solidFill>
                <a:effectLst/>
                <a:latin typeface="Times New Roman" panose="02020603050405020304" pitchFamily="18" charset="0"/>
              </a:rPr>
              <a:t>Step Six</a:t>
            </a:r>
          </a:p>
          <a:p>
            <a:pPr algn="l"/>
            <a:r>
              <a:rPr lang="en-US" b="0" i="0" dirty="0">
                <a:solidFill>
                  <a:srgbClr val="101650"/>
                </a:solidFill>
                <a:effectLst/>
                <a:latin typeface="Times New Roman" panose="02020603050405020304" pitchFamily="18" charset="0"/>
              </a:rPr>
              <a:t>Transfusion</a:t>
            </a:r>
          </a:p>
          <a:p>
            <a:pPr algn="l">
              <a:buFont typeface="Arial" panose="020B0604020202020204" pitchFamily="34" charset="0"/>
              <a:buChar char="•"/>
            </a:pPr>
            <a:r>
              <a:rPr lang="en-US" b="0" i="0" dirty="0">
                <a:solidFill>
                  <a:srgbClr val="101650"/>
                </a:solidFill>
                <a:effectLst/>
                <a:latin typeface="Times New Roman" panose="02020603050405020304" pitchFamily="18" charset="0"/>
              </a:rPr>
              <a:t> An ill or injured patient arrives at a hospital or treatment center.</a:t>
            </a:r>
          </a:p>
          <a:p>
            <a:pPr algn="l">
              <a:buFont typeface="Arial" panose="020B0604020202020204" pitchFamily="34" charset="0"/>
              <a:buChar char="•"/>
            </a:pPr>
            <a:r>
              <a:rPr lang="en-US" b="0" i="0" dirty="0">
                <a:solidFill>
                  <a:srgbClr val="101650"/>
                </a:solidFill>
                <a:effectLst/>
                <a:latin typeface="Times New Roman" panose="02020603050405020304" pitchFamily="18" charset="0"/>
              </a:rPr>
              <a:t> Physicians determine whether the patient requires a transfusion and, if so, which type.</a:t>
            </a:r>
          </a:p>
          <a:p>
            <a:pPr algn="l">
              <a:buFont typeface="Arial" panose="020B0604020202020204" pitchFamily="34" charset="0"/>
              <a:buChar char="•"/>
            </a:pPr>
            <a:r>
              <a:rPr lang="en-US" b="0" i="0" dirty="0">
                <a:solidFill>
                  <a:srgbClr val="101650"/>
                </a:solidFill>
                <a:effectLst/>
                <a:latin typeface="Times New Roman" panose="02020603050405020304" pitchFamily="18" charset="0"/>
              </a:rPr>
              <a:t> Blood transfusions are given to patients in a wide range of circumstances, including serious  injuries (such as in a car crash) surgeries, child birth, anemia, blood disorders, cancer treatments, and many others.</a:t>
            </a:r>
          </a:p>
          <a:p>
            <a:pPr algn="l">
              <a:buFont typeface="Arial" panose="020B0604020202020204" pitchFamily="34" charset="0"/>
              <a:buChar char="•"/>
            </a:pPr>
            <a:r>
              <a:rPr lang="en-US" b="0" i="0" dirty="0">
                <a:solidFill>
                  <a:srgbClr val="101650"/>
                </a:solidFill>
                <a:effectLst/>
                <a:latin typeface="Times New Roman" panose="02020603050405020304" pitchFamily="18" charset="0"/>
              </a:rPr>
              <a:t> A patient suffering from an iron deficiency or anemia may receive red blood cells to increase their hemoglobin and iron levels, improving the amount of oxygen in the body.</a:t>
            </a:r>
          </a:p>
          <a:p>
            <a:pPr algn="l">
              <a:buFont typeface="Arial" panose="020B0604020202020204" pitchFamily="34" charset="0"/>
              <a:buChar char="•"/>
            </a:pPr>
            <a:r>
              <a:rPr lang="en-US" b="0" i="0" dirty="0">
                <a:solidFill>
                  <a:srgbClr val="101650"/>
                </a:solidFill>
                <a:effectLst/>
                <a:latin typeface="Times New Roman" panose="02020603050405020304" pitchFamily="18" charset="0"/>
              </a:rPr>
              <a:t> Patients who are unable to make enough platelets, due to illness or chemotherapy, may receive platelet transfusions to stay healthy.</a:t>
            </a:r>
          </a:p>
          <a:p>
            <a:pPr algn="l">
              <a:buFont typeface="Arial" panose="020B0604020202020204" pitchFamily="34" charset="0"/>
              <a:buChar char="•"/>
            </a:pPr>
            <a:r>
              <a:rPr lang="en-US" b="0" i="0" dirty="0">
                <a:solidFill>
                  <a:srgbClr val="101650"/>
                </a:solidFill>
                <a:effectLst/>
                <a:latin typeface="Times New Roman" panose="02020603050405020304" pitchFamily="18" charset="0"/>
              </a:rPr>
              <a:t> Plasma transfusions are used for patients with liver failure, severe infections, and serious burns.</a:t>
            </a:r>
          </a:p>
        </p:txBody>
      </p:sp>
      <p:sp>
        <p:nvSpPr>
          <p:cNvPr id="4" name="文本框 3"/>
          <p:cNvSpPr txBox="1"/>
          <p:nvPr/>
        </p:nvSpPr>
        <p:spPr>
          <a:xfrm>
            <a:off x="11932784" y="6488668"/>
            <a:ext cx="259216" cy="369332"/>
          </a:xfrm>
          <a:prstGeom prst="rect">
            <a:avLst/>
          </a:prstGeom>
          <a:noFill/>
        </p:spPr>
        <p:txBody>
          <a:bodyPr wrap="square">
            <a:spAutoFit/>
          </a:bodyPr>
          <a:lstStyle/>
          <a:p>
            <a:pPr algn="ctr"/>
            <a:r>
              <a:rPr lang="en-MY" altLang="zh-CN" sz="1800" b="0" cap="none" spc="0" dirty="0">
                <a:ln w="0"/>
                <a:solidFill>
                  <a:schemeClr val="tx1"/>
                </a:solidFill>
                <a:effectLst>
                  <a:outerShdw blurRad="38100" dist="19050" dir="2700000" algn="tl" rotWithShape="0">
                    <a:schemeClr val="dk1">
                      <a:alpha val="40000"/>
                    </a:schemeClr>
                  </a:outerShdw>
                </a:effectLst>
              </a:rPr>
              <a:t>8</a:t>
            </a:r>
            <a:endParaRPr lang="zh-CN" altLang="en-US" sz="1800" b="0" cap="none" spc="0" dirty="0">
              <a:ln w="0"/>
              <a:solidFill>
                <a:schemeClr val="tx1"/>
              </a:solidFill>
              <a:effectLst>
                <a:outerShdw blurRad="38100" dist="19050" dir="2700000" algn="tl" rotWithShape="0">
                  <a:schemeClr val="dk1">
                    <a:alpha val="40000"/>
                  </a:schemeClr>
                </a:outerShdw>
              </a:effectLst>
            </a:endParaRPr>
          </a:p>
        </p:txBody>
      </p:sp>
      <p:sp>
        <p:nvSpPr>
          <p:cNvPr id="6" name="文本框 5"/>
          <p:cNvSpPr txBox="1"/>
          <p:nvPr/>
        </p:nvSpPr>
        <p:spPr>
          <a:xfrm>
            <a:off x="0" y="6488668"/>
            <a:ext cx="3976007" cy="369332"/>
          </a:xfrm>
          <a:prstGeom prst="rect">
            <a:avLst/>
          </a:prstGeom>
          <a:noFill/>
        </p:spPr>
        <p:txBody>
          <a:bodyPr wrap="square">
            <a:spAutoFit/>
          </a:bodyPr>
          <a:lstStyle/>
          <a:p>
            <a:r>
              <a:rPr lang="en-US" b="0" dirty="0">
                <a:effectLst/>
                <a:latin typeface="Consolas" panose="020B0609020204030204" pitchFamily="49" charset="0"/>
              </a:rPr>
              <a:t>Copyright © American Red Cross</a:t>
            </a:r>
          </a:p>
        </p:txBody>
      </p:sp>
      <p:pic>
        <p:nvPicPr>
          <p:cNvPr id="5" name="图片 4" descr="一群人在厨房里工作&#10;&#10;中度可信度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90" y="361950"/>
            <a:ext cx="2792389" cy="30670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0629" y="0"/>
            <a:ext cx="11413671" cy="6740307"/>
          </a:xfrm>
          <a:prstGeom prst="rect">
            <a:avLst/>
          </a:prstGeom>
          <a:noFill/>
        </p:spPr>
        <p:txBody>
          <a:bodyPr wrap="square" rtlCol="0">
            <a:spAutoFit/>
          </a:bodyPr>
          <a:lstStyle/>
          <a:p>
            <a:pPr algn="l"/>
            <a:r>
              <a:rPr lang="en-US" b="1" i="0" dirty="0">
                <a:solidFill>
                  <a:srgbClr val="231F20"/>
                </a:solidFill>
                <a:effectLst/>
                <a:latin typeface="Proxima Nova"/>
              </a:rPr>
              <a:t>5.Advantages and disadvantages of donating blood</a:t>
            </a:r>
          </a:p>
          <a:p>
            <a:pPr algn="l"/>
            <a:endParaRPr lang="en-US" b="1" dirty="0">
              <a:solidFill>
                <a:srgbClr val="231F20"/>
              </a:solidFill>
              <a:latin typeface="Proxima Nova"/>
            </a:endParaRPr>
          </a:p>
          <a:p>
            <a:pPr algn="l"/>
            <a:r>
              <a:rPr lang="en-US" b="1" i="0" u="sng" dirty="0">
                <a:solidFill>
                  <a:srgbClr val="231F20"/>
                </a:solidFill>
                <a:effectLst/>
                <a:latin typeface="Proxima Nova"/>
              </a:rPr>
              <a:t>Advantages of blood donation</a:t>
            </a:r>
          </a:p>
          <a:p>
            <a:pPr algn="l"/>
            <a:endParaRPr lang="en-US" b="1" i="0" u="sng" dirty="0">
              <a:solidFill>
                <a:srgbClr val="231F20"/>
              </a:solidFill>
              <a:effectLst/>
              <a:latin typeface="Proxima Nova"/>
            </a:endParaRPr>
          </a:p>
          <a:p>
            <a:pPr algn="l"/>
            <a:r>
              <a:rPr lang="en-US" b="0" i="0" dirty="0">
                <a:solidFill>
                  <a:srgbClr val="231F20"/>
                </a:solidFill>
                <a:effectLst/>
                <a:latin typeface="Proxima Nova"/>
              </a:rPr>
              <a:t>Donating blood can help people with many health conditions, such as </a:t>
            </a:r>
            <a:r>
              <a:rPr lang="en-US" b="0" i="0" u="none" strike="noStrike" dirty="0">
                <a:solidFill>
                  <a:srgbClr val="489FCD"/>
                </a:solidFill>
                <a:effectLst/>
                <a:latin typeface="Proxima Nova"/>
                <a:hlinkClick r:id="rId2"/>
              </a:rPr>
              <a:t>those who</a:t>
            </a:r>
            <a:r>
              <a:rPr lang="en-US" b="0" i="0" dirty="0">
                <a:solidFill>
                  <a:srgbClr val="231F20"/>
                </a:solidFill>
                <a:effectLst/>
                <a:latin typeface="Proxima Nova"/>
              </a:rPr>
              <a:t>:</a:t>
            </a:r>
          </a:p>
          <a:p>
            <a:pPr algn="l">
              <a:buFont typeface="Arial" panose="020B0604020202020204" pitchFamily="34" charset="0"/>
              <a:buChar char="•"/>
            </a:pPr>
            <a:r>
              <a:rPr lang="en-US" b="0" i="0" dirty="0">
                <a:solidFill>
                  <a:srgbClr val="231F20"/>
                </a:solidFill>
                <a:effectLst/>
                <a:latin typeface="Proxima Nova"/>
              </a:rPr>
              <a:t> have internal or external bleeding due to an injury</a:t>
            </a:r>
          </a:p>
          <a:p>
            <a:pPr algn="l">
              <a:buFont typeface="Arial" panose="020B0604020202020204" pitchFamily="34" charset="0"/>
              <a:buChar char="•"/>
            </a:pPr>
            <a:r>
              <a:rPr lang="en-US" b="0" i="0" dirty="0">
                <a:solidFill>
                  <a:srgbClr val="231F20"/>
                </a:solidFill>
                <a:effectLst/>
                <a:latin typeface="Proxima Nova"/>
              </a:rPr>
              <a:t> have sickle cell disease or another illness that affects the blood</a:t>
            </a:r>
          </a:p>
          <a:p>
            <a:pPr algn="l">
              <a:buFont typeface="Arial" panose="020B0604020202020204" pitchFamily="34" charset="0"/>
              <a:buChar char="•"/>
            </a:pPr>
            <a:r>
              <a:rPr lang="en-US" b="0" i="0" dirty="0">
                <a:solidFill>
                  <a:srgbClr val="231F20"/>
                </a:solidFill>
                <a:effectLst/>
                <a:latin typeface="Proxima Nova"/>
              </a:rPr>
              <a:t> are undergoing </a:t>
            </a:r>
            <a:r>
              <a:rPr lang="en-US" b="0" i="0" u="none" strike="noStrike" dirty="0">
                <a:solidFill>
                  <a:srgbClr val="489FCD"/>
                </a:solidFill>
                <a:effectLst/>
                <a:latin typeface="Proxima Nova"/>
                <a:hlinkClick r:id="rId3"/>
              </a:rPr>
              <a:t>cancer</a:t>
            </a:r>
            <a:r>
              <a:rPr lang="en-US" b="0" i="0" dirty="0">
                <a:solidFill>
                  <a:srgbClr val="231F20"/>
                </a:solidFill>
                <a:effectLst/>
                <a:latin typeface="Proxima Nova"/>
              </a:rPr>
              <a:t> treatment</a:t>
            </a:r>
          </a:p>
          <a:p>
            <a:pPr algn="l">
              <a:buFont typeface="Arial" panose="020B0604020202020204" pitchFamily="34" charset="0"/>
              <a:buChar char="•"/>
            </a:pPr>
            <a:r>
              <a:rPr lang="en-US" b="0" i="0" dirty="0">
                <a:solidFill>
                  <a:srgbClr val="231F20"/>
                </a:solidFill>
                <a:effectLst/>
                <a:latin typeface="Proxima Nova"/>
              </a:rPr>
              <a:t> are undergoing surgery, such as cardiovascular or orthopedic surgery</a:t>
            </a:r>
          </a:p>
          <a:p>
            <a:pPr algn="l">
              <a:buFont typeface="Arial" panose="020B0604020202020204" pitchFamily="34" charset="0"/>
              <a:buChar char="•"/>
            </a:pPr>
            <a:r>
              <a:rPr lang="en-US" b="0" i="0" dirty="0">
                <a:solidFill>
                  <a:srgbClr val="231F20"/>
                </a:solidFill>
                <a:effectLst/>
                <a:latin typeface="Proxima Nova"/>
              </a:rPr>
              <a:t> are undergoing a transplant</a:t>
            </a:r>
          </a:p>
          <a:p>
            <a:pPr algn="l">
              <a:buFont typeface="Arial" panose="020B0604020202020204" pitchFamily="34" charset="0"/>
              <a:buChar char="•"/>
            </a:pPr>
            <a:r>
              <a:rPr lang="en-US" b="0" i="0" dirty="0">
                <a:solidFill>
                  <a:srgbClr val="231F20"/>
                </a:solidFill>
                <a:effectLst/>
                <a:latin typeface="Proxima Nova"/>
              </a:rPr>
              <a:t> need treatments involving plasma or other blood products</a:t>
            </a:r>
          </a:p>
          <a:p>
            <a:pPr algn="l"/>
            <a:endParaRPr lang="en-US" b="1" i="0" u="sng" dirty="0">
              <a:solidFill>
                <a:srgbClr val="231F20"/>
              </a:solidFill>
              <a:effectLst/>
              <a:latin typeface="Proxima Nova"/>
            </a:endParaRPr>
          </a:p>
          <a:p>
            <a:pPr algn="l"/>
            <a:r>
              <a:rPr lang="en-US" b="1" i="0" u="sng" dirty="0">
                <a:solidFill>
                  <a:srgbClr val="231F20"/>
                </a:solidFill>
                <a:effectLst/>
                <a:latin typeface="Proxima Nova"/>
              </a:rPr>
              <a:t>Disadvantages</a:t>
            </a:r>
          </a:p>
          <a:p>
            <a:r>
              <a:rPr lang="en-US" b="1" i="0" dirty="0">
                <a:solidFill>
                  <a:srgbClr val="231F20"/>
                </a:solidFill>
                <a:effectLst/>
                <a:latin typeface="Proxima Nova"/>
              </a:rPr>
              <a:t>Temporary reactions</a:t>
            </a:r>
          </a:p>
          <a:p>
            <a:endParaRPr lang="en-US" b="1" i="0" dirty="0">
              <a:solidFill>
                <a:srgbClr val="231F20"/>
              </a:solidFill>
              <a:effectLst/>
              <a:latin typeface="Proxima Nova"/>
            </a:endParaRPr>
          </a:p>
          <a:p>
            <a:pPr algn="l"/>
            <a:r>
              <a:rPr lang="en-US" b="0" i="0" dirty="0">
                <a:solidFill>
                  <a:srgbClr val="231F20"/>
                </a:solidFill>
                <a:effectLst/>
                <a:latin typeface="Proxima Nova"/>
              </a:rPr>
              <a:t>Sometimes, a person can experience side effects after donating blood.</a:t>
            </a:r>
          </a:p>
          <a:p>
            <a:pPr algn="l"/>
            <a:r>
              <a:rPr lang="en-US" b="0" i="0" dirty="0">
                <a:solidFill>
                  <a:srgbClr val="231F20"/>
                </a:solidFill>
                <a:effectLst/>
                <a:latin typeface="Proxima Nova"/>
              </a:rPr>
              <a:t>Although severe adverse effects are rare, temporary reactions can occur, including:</a:t>
            </a:r>
          </a:p>
          <a:p>
            <a:pPr algn="l">
              <a:buFont typeface="Arial" panose="020B0604020202020204" pitchFamily="34" charset="0"/>
              <a:buChar char="•"/>
            </a:pPr>
            <a:r>
              <a:rPr lang="en-US" b="0" i="0" dirty="0">
                <a:solidFill>
                  <a:srgbClr val="231F20"/>
                </a:solidFill>
                <a:effectLst/>
                <a:latin typeface="Proxima Nova"/>
              </a:rPr>
              <a:t> weakness</a:t>
            </a:r>
          </a:p>
          <a:p>
            <a:pPr algn="l">
              <a:buFont typeface="Arial" panose="020B0604020202020204" pitchFamily="34" charset="0"/>
              <a:buChar char="•"/>
            </a:pPr>
            <a:r>
              <a:rPr lang="en-US" b="0" i="0" dirty="0">
                <a:solidFill>
                  <a:srgbClr val="231F20"/>
                </a:solidFill>
                <a:effectLst/>
                <a:latin typeface="Proxima Nova"/>
              </a:rPr>
              <a:t> dizziness</a:t>
            </a:r>
          </a:p>
          <a:p>
            <a:pPr algn="l">
              <a:buFont typeface="Arial" panose="020B0604020202020204" pitchFamily="34" charset="0"/>
              <a:buChar char="•"/>
            </a:pPr>
            <a:r>
              <a:rPr lang="en-US" b="0" i="0" dirty="0">
                <a:solidFill>
                  <a:srgbClr val="231F20"/>
                </a:solidFill>
                <a:effectLst/>
                <a:latin typeface="Proxima Nova"/>
              </a:rPr>
              <a:t> bleeding from the needle prick</a:t>
            </a:r>
          </a:p>
          <a:p>
            <a:pPr algn="l">
              <a:buFont typeface="Arial" panose="020B0604020202020204" pitchFamily="34" charset="0"/>
              <a:buChar char="•"/>
            </a:pPr>
            <a:r>
              <a:rPr lang="en-US" b="0" i="0" dirty="0">
                <a:solidFill>
                  <a:srgbClr val="231F20"/>
                </a:solidFill>
                <a:effectLst/>
                <a:latin typeface="Proxima Nova"/>
              </a:rPr>
              <a:t> bleeding under the skin or bruising</a:t>
            </a:r>
          </a:p>
          <a:p>
            <a:pPr algn="l"/>
            <a:endParaRPr lang="en-US" b="0" i="0" dirty="0">
              <a:solidFill>
                <a:srgbClr val="231F20"/>
              </a:solidFill>
              <a:effectLst/>
              <a:latin typeface="Proxima Nova"/>
            </a:endParaRPr>
          </a:p>
          <a:p>
            <a:pPr algn="l"/>
            <a:r>
              <a:rPr lang="en-US" b="0" i="0" dirty="0">
                <a:solidFill>
                  <a:srgbClr val="231F20"/>
                </a:solidFill>
                <a:effectLst/>
                <a:latin typeface="Proxima Nova"/>
              </a:rPr>
              <a:t>These symptoms usually disappear within 24 hours.</a:t>
            </a:r>
          </a:p>
          <a:p>
            <a:pPr algn="l"/>
            <a:endParaRPr lang="en-US" b="1" i="0" u="sng" dirty="0">
              <a:solidFill>
                <a:srgbClr val="231F20"/>
              </a:solidFill>
              <a:effectLst/>
              <a:latin typeface="Proxima Nova"/>
            </a:endParaRPr>
          </a:p>
        </p:txBody>
      </p:sp>
      <p:sp>
        <p:nvSpPr>
          <p:cNvPr id="4" name="文本框 3"/>
          <p:cNvSpPr txBox="1"/>
          <p:nvPr/>
        </p:nvSpPr>
        <p:spPr>
          <a:xfrm>
            <a:off x="11932784" y="6488668"/>
            <a:ext cx="259216" cy="369332"/>
          </a:xfrm>
          <a:prstGeom prst="rect">
            <a:avLst/>
          </a:prstGeom>
          <a:noFill/>
        </p:spPr>
        <p:txBody>
          <a:bodyPr wrap="square">
            <a:spAutoFit/>
          </a:bodyPr>
          <a:lstStyle/>
          <a:p>
            <a:pPr algn="ctr"/>
            <a:r>
              <a:rPr lang="en-MY" altLang="zh-CN" dirty="0">
                <a:ln w="0"/>
                <a:effectLst>
                  <a:outerShdw blurRad="38100" dist="19050" dir="2700000" algn="tl" rotWithShape="0">
                    <a:schemeClr val="dk1">
                      <a:alpha val="40000"/>
                    </a:schemeClr>
                  </a:outerShdw>
                </a:effectLst>
              </a:rPr>
              <a:t>9</a:t>
            </a:r>
            <a:endParaRPr lang="zh-CN" altLang="en-US" sz="1800" b="0" cap="none" spc="0" dirty="0">
              <a:ln w="0"/>
              <a:solidFill>
                <a:schemeClr val="tx1"/>
              </a:solidFill>
              <a:effectLst>
                <a:outerShdw blurRad="38100" dist="19050" dir="2700000" algn="tl" rotWithShape="0">
                  <a:schemeClr val="dk1">
                    <a:alpha val="40000"/>
                  </a:schemeClr>
                </a:outerShdw>
              </a:effectLst>
            </a:endParaRPr>
          </a:p>
        </p:txBody>
      </p:sp>
      <p:sp>
        <p:nvSpPr>
          <p:cNvPr id="6" name="文本框 5"/>
          <p:cNvSpPr txBox="1"/>
          <p:nvPr/>
        </p:nvSpPr>
        <p:spPr>
          <a:xfrm>
            <a:off x="0" y="6488668"/>
            <a:ext cx="3976007" cy="369332"/>
          </a:xfrm>
          <a:prstGeom prst="rect">
            <a:avLst/>
          </a:prstGeom>
          <a:noFill/>
        </p:spPr>
        <p:txBody>
          <a:bodyPr wrap="square">
            <a:spAutoFit/>
          </a:bodyPr>
          <a:lstStyle/>
          <a:p>
            <a:r>
              <a:rPr lang="en-US" b="0" dirty="0">
                <a:effectLst/>
                <a:latin typeface="Consolas" panose="020B0609020204030204" pitchFamily="49" charset="0"/>
              </a:rPr>
              <a:t>Copyright © </a:t>
            </a:r>
            <a:r>
              <a:rPr lang="en-US" b="0" dirty="0" err="1">
                <a:effectLst/>
                <a:latin typeface="Consolas" panose="020B0609020204030204" pitchFamily="49" charset="0"/>
              </a:rPr>
              <a:t>MedicalNewsToday</a:t>
            </a:r>
            <a:endParaRPr lang="en-US" b="0" dirty="0">
              <a:effectLst/>
              <a:latin typeface="Consolas" panose="020B0609020204030204" pitchFamily="49"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421438" y="248628"/>
            <a:ext cx="1992853" cy="707886"/>
          </a:xfrm>
          <a:prstGeom prst="rect">
            <a:avLst/>
          </a:prstGeom>
          <a:noFill/>
        </p:spPr>
        <p:txBody>
          <a:bodyPr wrap="none" lIns="91440" tIns="45720" rIns="91440" bIns="45720">
            <a:spAutoFit/>
          </a:bodyPr>
          <a:lstStyle/>
          <a:p>
            <a:pPr algn="ctr"/>
            <a:r>
              <a:rPr lang="en-MY" altLang="zh-CN" sz="4000" b="0" cap="none" spc="0" dirty="0">
                <a:ln w="0"/>
                <a:solidFill>
                  <a:schemeClr val="tx1"/>
                </a:solidFill>
                <a:effectLst>
                  <a:outerShdw blurRad="38100" dist="19050" dir="2700000" algn="tl" rotWithShape="0">
                    <a:schemeClr val="dk1">
                      <a:alpha val="40000"/>
                    </a:schemeClr>
                  </a:outerShdw>
                </a:effectLst>
              </a:rPr>
              <a:t>QR Code</a:t>
            </a:r>
            <a:endParaRPr lang="zh-CN" altLang="en-US" sz="4000" b="0" cap="none" spc="0" dirty="0">
              <a:ln w="0"/>
              <a:solidFill>
                <a:schemeClr val="tx1"/>
              </a:solidFill>
              <a:effectLst>
                <a:outerShdw blurRad="38100" dist="19050" dir="2700000" algn="tl" rotWithShape="0">
                  <a:schemeClr val="dk1">
                    <a:alpha val="40000"/>
                  </a:schemeClr>
                </a:outerShdw>
              </a:effectLst>
            </a:endParaRPr>
          </a:p>
        </p:txBody>
      </p:sp>
      <p:sp>
        <p:nvSpPr>
          <p:cNvPr id="7" name="文本框 6"/>
          <p:cNvSpPr txBox="1"/>
          <p:nvPr/>
        </p:nvSpPr>
        <p:spPr>
          <a:xfrm>
            <a:off x="625643" y="1350365"/>
            <a:ext cx="2727157" cy="369332"/>
          </a:xfrm>
          <a:prstGeom prst="rect">
            <a:avLst/>
          </a:prstGeom>
          <a:noFill/>
        </p:spPr>
        <p:txBody>
          <a:bodyPr wrap="square" rtlCol="0">
            <a:spAutoFit/>
          </a:bodyPr>
          <a:lstStyle/>
          <a:p>
            <a:pPr algn="ctr"/>
            <a:r>
              <a:rPr lang="en-US" i="0" dirty="0">
                <a:effectLst/>
                <a:latin typeface="Poppins"/>
              </a:rPr>
              <a:t>Important To Donate Blood</a:t>
            </a:r>
            <a:endParaRPr lang="en-US" dirty="0"/>
          </a:p>
        </p:txBody>
      </p:sp>
      <p:sp>
        <p:nvSpPr>
          <p:cNvPr id="11" name="文本框 10"/>
          <p:cNvSpPr txBox="1"/>
          <p:nvPr/>
        </p:nvSpPr>
        <p:spPr>
          <a:xfrm>
            <a:off x="4467706" y="1350365"/>
            <a:ext cx="2978498" cy="369332"/>
          </a:xfrm>
          <a:prstGeom prst="rect">
            <a:avLst/>
          </a:prstGeom>
          <a:noFill/>
        </p:spPr>
        <p:txBody>
          <a:bodyPr wrap="square" rtlCol="0">
            <a:spAutoFit/>
          </a:bodyPr>
          <a:lstStyle/>
          <a:p>
            <a:pPr algn="ctr"/>
            <a:r>
              <a:rPr lang="en-US" i="0" dirty="0">
                <a:effectLst/>
                <a:latin typeface="Poppins"/>
              </a:rPr>
              <a:t>Blood Donor </a:t>
            </a:r>
            <a:r>
              <a:rPr lang="en-US" dirty="0">
                <a:latin typeface="Poppins"/>
              </a:rPr>
              <a:t>Eligibility Criteria</a:t>
            </a:r>
            <a:endParaRPr lang="en-US" dirty="0"/>
          </a:p>
        </p:txBody>
      </p:sp>
      <p:sp>
        <p:nvSpPr>
          <p:cNvPr id="14" name="文本框 13"/>
          <p:cNvSpPr txBox="1"/>
          <p:nvPr/>
        </p:nvSpPr>
        <p:spPr>
          <a:xfrm>
            <a:off x="8762290" y="1079525"/>
            <a:ext cx="3609474" cy="646331"/>
          </a:xfrm>
          <a:prstGeom prst="rect">
            <a:avLst/>
          </a:prstGeom>
          <a:noFill/>
        </p:spPr>
        <p:txBody>
          <a:bodyPr wrap="square" rtlCol="0">
            <a:spAutoFit/>
          </a:bodyPr>
          <a:lstStyle/>
          <a:p>
            <a:pPr algn="ctr"/>
            <a:r>
              <a:rPr lang="en-US" dirty="0">
                <a:effectLst/>
                <a:latin typeface="Poppins"/>
              </a:rPr>
              <a:t>Methods of Storing and </a:t>
            </a:r>
            <a:r>
              <a:rPr lang="en-US" i="0" dirty="0">
                <a:effectLst/>
                <a:latin typeface="Poppins"/>
              </a:rPr>
              <a:t>Handing/Returns </a:t>
            </a:r>
            <a:r>
              <a:rPr lang="en-US" dirty="0">
                <a:effectLst/>
                <a:latin typeface="Poppins"/>
              </a:rPr>
              <a:t>Donated Blood</a:t>
            </a:r>
            <a:endParaRPr lang="en-US" dirty="0"/>
          </a:p>
        </p:txBody>
      </p:sp>
      <p:sp>
        <p:nvSpPr>
          <p:cNvPr id="17" name="文本框 16"/>
          <p:cNvSpPr txBox="1"/>
          <p:nvPr/>
        </p:nvSpPr>
        <p:spPr>
          <a:xfrm>
            <a:off x="2106334" y="3680762"/>
            <a:ext cx="3468297" cy="646331"/>
          </a:xfrm>
          <a:prstGeom prst="rect">
            <a:avLst/>
          </a:prstGeom>
          <a:noFill/>
        </p:spPr>
        <p:txBody>
          <a:bodyPr wrap="square" rtlCol="0">
            <a:spAutoFit/>
          </a:bodyPr>
          <a:lstStyle/>
          <a:p>
            <a:pPr algn="ctr"/>
            <a:r>
              <a:rPr lang="en-US" i="0" dirty="0">
                <a:effectLst/>
                <a:latin typeface="Poppins"/>
              </a:rPr>
              <a:t>Learn About Each Step of the Blood Journey</a:t>
            </a:r>
            <a:endParaRPr lang="en-US" dirty="0"/>
          </a:p>
        </p:txBody>
      </p:sp>
      <p:sp>
        <p:nvSpPr>
          <p:cNvPr id="20" name="文本框 19"/>
          <p:cNvSpPr txBox="1"/>
          <p:nvPr/>
        </p:nvSpPr>
        <p:spPr>
          <a:xfrm>
            <a:off x="6806803" y="3680762"/>
            <a:ext cx="3910973" cy="646331"/>
          </a:xfrm>
          <a:prstGeom prst="rect">
            <a:avLst/>
          </a:prstGeom>
          <a:noFill/>
        </p:spPr>
        <p:txBody>
          <a:bodyPr wrap="square" rtlCol="0">
            <a:spAutoFit/>
          </a:bodyPr>
          <a:lstStyle/>
          <a:p>
            <a:pPr algn="ctr"/>
            <a:r>
              <a:rPr lang="en-US" i="0" dirty="0">
                <a:effectLst/>
                <a:latin typeface="Poppins"/>
              </a:rPr>
              <a:t>Advantages and disadvantages of donating blood</a:t>
            </a:r>
            <a:endParaRPr lang="en-US" dirty="0"/>
          </a:p>
        </p:txBody>
      </p:sp>
      <p:sp>
        <p:nvSpPr>
          <p:cNvPr id="22" name="文本框 21"/>
          <p:cNvSpPr txBox="1"/>
          <p:nvPr/>
        </p:nvSpPr>
        <p:spPr>
          <a:xfrm>
            <a:off x="11746832" y="6488668"/>
            <a:ext cx="445168" cy="369332"/>
          </a:xfrm>
          <a:prstGeom prst="rect">
            <a:avLst/>
          </a:prstGeom>
          <a:noFill/>
        </p:spPr>
        <p:txBody>
          <a:bodyPr wrap="square">
            <a:spAutoFit/>
          </a:bodyPr>
          <a:lstStyle/>
          <a:p>
            <a:pPr algn="ctr"/>
            <a:r>
              <a:rPr lang="en-MY" altLang="zh-CN" sz="1800" b="0" cap="none" spc="0" dirty="0">
                <a:ln w="0"/>
                <a:solidFill>
                  <a:schemeClr val="tx1"/>
                </a:solidFill>
                <a:effectLst>
                  <a:outerShdw blurRad="38100" dist="19050" dir="2700000" algn="tl" rotWithShape="0">
                    <a:schemeClr val="dk1">
                      <a:alpha val="40000"/>
                    </a:schemeClr>
                  </a:outerShdw>
                </a:effectLst>
              </a:rPr>
              <a:t>10</a:t>
            </a:r>
            <a:endParaRPr lang="zh-CN" altLang="en-US" sz="1800" b="0" cap="none" spc="0" dirty="0">
              <a:ln w="0"/>
              <a:solidFill>
                <a:schemeClr val="tx1"/>
              </a:solidFill>
              <a:effectLst>
                <a:outerShdw blurRad="38100" dist="19050" dir="2700000" algn="tl" rotWithShape="0">
                  <a:schemeClr val="dk1">
                    <a:alpha val="40000"/>
                  </a:schemeClr>
                </a:outerShdw>
              </a:effectLst>
            </a:endParaRPr>
          </a:p>
        </p:txBody>
      </p:sp>
      <p:pic>
        <p:nvPicPr>
          <p:cNvPr id="8" name="图片 7" descr="QR 代码&#10;&#10;描述已自动生成">
            <a:extLst>
              <a:ext uri="{FF2B5EF4-FFF2-40B4-BE49-F238E27FC236}">
                <a16:creationId xmlns:a16="http://schemas.microsoft.com/office/drawing/2014/main" id="{D62749FC-94A3-419B-8CE3-CBFABAE433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7105" y="1617943"/>
            <a:ext cx="1784232" cy="1784232"/>
          </a:xfrm>
          <a:prstGeom prst="rect">
            <a:avLst/>
          </a:prstGeom>
        </p:spPr>
      </p:pic>
      <p:pic>
        <p:nvPicPr>
          <p:cNvPr id="12" name="图片 11" descr="QR 代码&#10;&#10;描述已自动生成">
            <a:extLst>
              <a:ext uri="{FF2B5EF4-FFF2-40B4-BE49-F238E27FC236}">
                <a16:creationId xmlns:a16="http://schemas.microsoft.com/office/drawing/2014/main" id="{96FEBC02-B1A3-4E08-B813-7289FA013C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3466" y="1656896"/>
            <a:ext cx="1806977" cy="1806977"/>
          </a:xfrm>
          <a:prstGeom prst="rect">
            <a:avLst/>
          </a:prstGeom>
        </p:spPr>
      </p:pic>
      <p:pic>
        <p:nvPicPr>
          <p:cNvPr id="18" name="图片 17" descr="QR 代码&#10;&#10;描述已自动生成">
            <a:extLst>
              <a:ext uri="{FF2B5EF4-FFF2-40B4-BE49-F238E27FC236}">
                <a16:creationId xmlns:a16="http://schemas.microsoft.com/office/drawing/2014/main" id="{7C2AE1E1-4C9C-4143-AC2A-891A4E8B3B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8366" y="4327093"/>
            <a:ext cx="1784232" cy="1784232"/>
          </a:xfrm>
          <a:prstGeom prst="rect">
            <a:avLst/>
          </a:prstGeom>
        </p:spPr>
      </p:pic>
      <p:pic>
        <p:nvPicPr>
          <p:cNvPr id="23" name="图片 22" descr="QR 代码&#10;&#10;描述已自动生成">
            <a:extLst>
              <a:ext uri="{FF2B5EF4-FFF2-40B4-BE49-F238E27FC236}">
                <a16:creationId xmlns:a16="http://schemas.microsoft.com/office/drawing/2014/main" id="{88013ADD-969A-4FC7-A459-64E86CCC47D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58800" y="4327093"/>
            <a:ext cx="1806978" cy="1806978"/>
          </a:xfrm>
          <a:prstGeom prst="rect">
            <a:avLst/>
          </a:prstGeom>
        </p:spPr>
      </p:pic>
      <p:pic>
        <p:nvPicPr>
          <p:cNvPr id="25" name="图片 24" descr="QR 代码&#10;&#10;描述已自动生成">
            <a:extLst>
              <a:ext uri="{FF2B5EF4-FFF2-40B4-BE49-F238E27FC236}">
                <a16:creationId xmlns:a16="http://schemas.microsoft.com/office/drawing/2014/main" id="{AB6FFB23-CCC0-4B8E-ACAE-AE36B7B38CE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9814286" y="1622021"/>
            <a:ext cx="1806979" cy="180697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1"/>
          <p:cNvSpPr txBox="1"/>
          <p:nvPr/>
        </p:nvSpPr>
        <p:spPr>
          <a:xfrm>
            <a:off x="644978" y="604157"/>
            <a:ext cx="8588829" cy="3139321"/>
          </a:xfrm>
          <a:prstGeom prst="rect">
            <a:avLst/>
          </a:prstGeom>
          <a:noFill/>
        </p:spPr>
        <p:txBody>
          <a:bodyPr wrap="square" rtlCol="0">
            <a:spAutoFit/>
          </a:bodyPr>
          <a:lstStyle/>
          <a:p>
            <a:r>
              <a:rPr lang="en-MY" dirty="0">
                <a:latin typeface="Poppins"/>
              </a:rPr>
              <a:t>Index</a:t>
            </a:r>
          </a:p>
          <a:p>
            <a:pPr marL="342900" indent="-342900">
              <a:buAutoNum type="arabicPeriod"/>
            </a:pPr>
            <a:r>
              <a:rPr lang="en-US" i="0" dirty="0">
                <a:effectLst/>
                <a:latin typeface="Poppins"/>
              </a:rPr>
              <a:t>Important To Donate Blood………………………………………………………………..1</a:t>
            </a:r>
          </a:p>
          <a:p>
            <a:pPr marL="342900" indent="-342900">
              <a:buFontTx/>
              <a:buAutoNum type="arabicPeriod"/>
            </a:pPr>
            <a:r>
              <a:rPr lang="en-US" i="0" dirty="0">
                <a:effectLst/>
                <a:latin typeface="Poppins"/>
              </a:rPr>
              <a:t>BLOOD DONOR ELIGIBILITY CRITERIA…………………………….......................2</a:t>
            </a:r>
          </a:p>
          <a:p>
            <a:pPr marL="342900" indent="-342900">
              <a:buFontTx/>
              <a:buAutoNum type="arabicPeriod"/>
            </a:pPr>
            <a:r>
              <a:rPr lang="en-US" dirty="0">
                <a:effectLst/>
                <a:latin typeface="Poppins"/>
              </a:rPr>
              <a:t>Methods of Storing and </a:t>
            </a:r>
            <a:r>
              <a:rPr lang="en-US" i="0" dirty="0">
                <a:effectLst/>
                <a:latin typeface="Poppins"/>
              </a:rPr>
              <a:t>Handing/Returns </a:t>
            </a:r>
            <a:r>
              <a:rPr lang="en-US" dirty="0">
                <a:effectLst/>
                <a:latin typeface="Poppins"/>
              </a:rPr>
              <a:t>Donated Blood……………….3-5</a:t>
            </a:r>
          </a:p>
          <a:p>
            <a:pPr marL="342900" indent="-342900">
              <a:buFontTx/>
              <a:buAutoNum type="arabicPeriod"/>
            </a:pPr>
            <a:r>
              <a:rPr lang="en-US" i="0" dirty="0">
                <a:effectLst/>
                <a:latin typeface="Poppins"/>
              </a:rPr>
              <a:t>Learn About Each Step of the Blood Journey……………………………………6-8</a:t>
            </a:r>
          </a:p>
          <a:p>
            <a:pPr marL="342900" indent="-342900">
              <a:buFontTx/>
              <a:buAutoNum type="arabicPeriod"/>
            </a:pPr>
            <a:r>
              <a:rPr lang="en-US" i="0" dirty="0">
                <a:effectLst/>
                <a:latin typeface="Poppins"/>
              </a:rPr>
              <a:t>Advantages and disadvantages of donating blood………………………………9</a:t>
            </a:r>
          </a:p>
          <a:p>
            <a:pPr marL="342900" indent="-342900">
              <a:buFontTx/>
              <a:buAutoNum type="arabicPeriod"/>
            </a:pPr>
            <a:r>
              <a:rPr lang="en-US" dirty="0">
                <a:latin typeface="Poppins"/>
              </a:rPr>
              <a:t>QR CODE……………………………………………………………………………………………10</a:t>
            </a:r>
            <a:endParaRPr lang="en-US" dirty="0">
              <a:effectLst/>
              <a:latin typeface="Poppins"/>
            </a:endParaRPr>
          </a:p>
          <a:p>
            <a:pPr marL="342900" indent="-342900">
              <a:buFontTx/>
              <a:buAutoNum type="arabicPeriod"/>
            </a:pPr>
            <a:endParaRPr lang="en-US" i="0" dirty="0">
              <a:effectLst/>
              <a:latin typeface="Poppins"/>
            </a:endParaRPr>
          </a:p>
          <a:p>
            <a:endParaRPr lang="en-US" i="0" dirty="0">
              <a:effectLst/>
              <a:latin typeface="Poppins"/>
            </a:endParaRPr>
          </a:p>
          <a:p>
            <a:pPr marL="342900" indent="-342900">
              <a:buAutoNum type="arabicPeriod"/>
            </a:pPr>
            <a:endParaRPr lang="en-US" i="0" dirty="0">
              <a:effectLst/>
              <a:latin typeface="Poppins"/>
            </a:endParaRPr>
          </a:p>
          <a:p>
            <a:endParaRPr lang="en-US" dirty="0">
              <a:latin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18457" y="612320"/>
            <a:ext cx="10213521" cy="3970318"/>
          </a:xfrm>
          <a:prstGeom prst="rect">
            <a:avLst/>
          </a:prstGeom>
          <a:noFill/>
        </p:spPr>
        <p:txBody>
          <a:bodyPr wrap="square" rtlCol="0">
            <a:spAutoFit/>
          </a:bodyPr>
          <a:lstStyle/>
          <a:p>
            <a:pPr marL="342900" indent="-342900" algn="l">
              <a:buAutoNum type="arabicPeriod"/>
            </a:pPr>
            <a:r>
              <a:rPr lang="en-US" b="1" i="0" dirty="0">
                <a:effectLst/>
                <a:latin typeface="Poppins"/>
              </a:rPr>
              <a:t>Important To Donate Blood</a:t>
            </a:r>
          </a:p>
          <a:p>
            <a:pPr algn="l"/>
            <a:endParaRPr lang="en-US" b="1" dirty="0">
              <a:latin typeface="Poppins"/>
            </a:endParaRPr>
          </a:p>
          <a:p>
            <a:pPr algn="l"/>
            <a:r>
              <a:rPr lang="en-US" b="1" i="0" dirty="0">
                <a:effectLst/>
                <a:latin typeface="Poppins"/>
              </a:rPr>
              <a:t>To Save People</a:t>
            </a:r>
          </a:p>
          <a:p>
            <a:pPr algn="l"/>
            <a:r>
              <a:rPr lang="en-US" b="1" i="0" dirty="0">
                <a:effectLst/>
                <a:latin typeface="Poppins"/>
              </a:rPr>
              <a:t>Safe blood saves lives and improves health. Blood transfusion is needed for:</a:t>
            </a:r>
            <a:br>
              <a:rPr lang="en-US" dirty="0"/>
            </a:br>
            <a:r>
              <a:rPr lang="en-US" dirty="0"/>
              <a:t>1.</a:t>
            </a:r>
            <a:r>
              <a:rPr lang="en-US" b="0" i="0" dirty="0">
                <a:effectLst/>
                <a:latin typeface="Poppins"/>
              </a:rPr>
              <a:t>Children with severe </a:t>
            </a:r>
            <a:r>
              <a:rPr lang="en-US" b="0" i="0" dirty="0" err="1">
                <a:effectLst/>
                <a:latin typeface="Poppins"/>
              </a:rPr>
              <a:t>anaemia</a:t>
            </a:r>
            <a:r>
              <a:rPr lang="en-US" b="0" i="0" dirty="0">
                <a:effectLst/>
                <a:latin typeface="Poppins"/>
              </a:rPr>
              <a:t> often resulting from malaria or malnutrition</a:t>
            </a:r>
          </a:p>
          <a:p>
            <a:pPr algn="l"/>
            <a:r>
              <a:rPr lang="en-US" b="0" i="0" dirty="0">
                <a:effectLst/>
                <a:latin typeface="Poppins"/>
              </a:rPr>
              <a:t>2.People with severe trauma following man-made and natural disasters</a:t>
            </a:r>
          </a:p>
          <a:p>
            <a:pPr algn="l"/>
            <a:r>
              <a:rPr lang="en-US" b="0" i="0" dirty="0">
                <a:effectLst/>
                <a:latin typeface="Poppins"/>
              </a:rPr>
              <a:t>3.Many complex medical and surgical procedures and cancer patients</a:t>
            </a:r>
          </a:p>
          <a:p>
            <a:br>
              <a:rPr lang="en-US" dirty="0"/>
            </a:br>
            <a:r>
              <a:rPr lang="en-US" b="0" i="0" dirty="0">
                <a:effectLst/>
                <a:latin typeface="Poppins"/>
              </a:rPr>
              <a:t>It is also needed for regular transfusions for people with conditions such as </a:t>
            </a:r>
            <a:r>
              <a:rPr lang="en-US" b="0" i="0" dirty="0" err="1">
                <a:effectLst/>
                <a:latin typeface="Poppins"/>
              </a:rPr>
              <a:t>thalassaemia</a:t>
            </a:r>
            <a:r>
              <a:rPr lang="en-US" b="0" i="0" dirty="0">
                <a:effectLst/>
                <a:latin typeface="Poppins"/>
              </a:rPr>
              <a:t> and sickle cell disease and is used to make products such as clotting factors for people with </a:t>
            </a:r>
            <a:r>
              <a:rPr lang="en-US" b="0" i="0" dirty="0" err="1">
                <a:effectLst/>
                <a:latin typeface="Poppins"/>
              </a:rPr>
              <a:t>haemophilia</a:t>
            </a:r>
            <a:r>
              <a:rPr lang="en-US" b="0" i="0" dirty="0">
                <a:effectLst/>
                <a:latin typeface="Poppins"/>
              </a:rPr>
              <a:t>.</a:t>
            </a:r>
            <a:br>
              <a:rPr lang="en-US" dirty="0"/>
            </a:br>
            <a:br>
              <a:rPr lang="en-US" dirty="0"/>
            </a:br>
            <a:r>
              <a:rPr lang="en-US" b="0" i="0" dirty="0">
                <a:effectLst/>
                <a:latin typeface="Poppins"/>
              </a:rPr>
              <a:t>Blood is the most precious gift that anyone can give to another person — the gift of life. A decision to donate your blood can save a life, or even several if your blood is separated into its components — red cells, platelets and plasma — which can be used individually for patients with specific conditions.</a:t>
            </a:r>
            <a:endParaRPr lang="en-US" dirty="0"/>
          </a:p>
        </p:txBody>
      </p:sp>
      <p:sp>
        <p:nvSpPr>
          <p:cNvPr id="5" name="矩形 4"/>
          <p:cNvSpPr/>
          <p:nvPr/>
        </p:nvSpPr>
        <p:spPr>
          <a:xfrm>
            <a:off x="11903138" y="6519446"/>
            <a:ext cx="288862" cy="338554"/>
          </a:xfrm>
          <a:prstGeom prst="rect">
            <a:avLst/>
          </a:prstGeom>
          <a:noFill/>
        </p:spPr>
        <p:txBody>
          <a:bodyPr wrap="none" lIns="91440" tIns="45720" rIns="91440" bIns="45720">
            <a:spAutoFit/>
          </a:bodyPr>
          <a:lstStyle/>
          <a:p>
            <a:pPr algn="ctr"/>
            <a:r>
              <a:rPr lang="en-MY" altLang="zh-CN" sz="1600" b="0" cap="none" spc="0" dirty="0">
                <a:ln w="0"/>
                <a:solidFill>
                  <a:schemeClr val="tx1"/>
                </a:solidFill>
                <a:effectLst>
                  <a:outerShdw blurRad="38100" dist="19050" dir="2700000" algn="tl" rotWithShape="0">
                    <a:schemeClr val="dk1">
                      <a:alpha val="40000"/>
                    </a:schemeClr>
                  </a:outerShdw>
                </a:effectLst>
              </a:rPr>
              <a:t>1</a:t>
            </a:r>
            <a:endParaRPr lang="zh-CN" altLang="en-US" sz="1600" b="0" cap="none" spc="0" dirty="0">
              <a:ln w="0"/>
              <a:solidFill>
                <a:schemeClr val="tx1"/>
              </a:solidFill>
              <a:effectLst>
                <a:outerShdw blurRad="38100" dist="19050" dir="2700000" algn="tl" rotWithShape="0">
                  <a:schemeClr val="dk1">
                    <a:alpha val="40000"/>
                  </a:schemeClr>
                </a:outerShdw>
              </a:effectLst>
            </a:endParaRPr>
          </a:p>
        </p:txBody>
      </p:sp>
      <p:sp>
        <p:nvSpPr>
          <p:cNvPr id="6" name="文本框 5"/>
          <p:cNvSpPr txBox="1"/>
          <p:nvPr/>
        </p:nvSpPr>
        <p:spPr>
          <a:xfrm>
            <a:off x="0" y="6504057"/>
            <a:ext cx="5355772" cy="369332"/>
          </a:xfrm>
          <a:prstGeom prst="rect">
            <a:avLst/>
          </a:prstGeom>
          <a:noFill/>
        </p:spPr>
        <p:txBody>
          <a:bodyPr wrap="square" rtlCol="0">
            <a:spAutoFit/>
          </a:bodyPr>
          <a:lstStyle/>
          <a:p>
            <a:r>
              <a:rPr lang="en-US" b="0" dirty="0">
                <a:effectLst/>
                <a:latin typeface="Consolas" panose="020B0609020204030204" pitchFamily="49" charset="0"/>
              </a:rPr>
              <a:t>Copyright © WHO World Health Organization</a:t>
            </a:r>
          </a:p>
        </p:txBody>
      </p:sp>
      <p:pic>
        <p:nvPicPr>
          <p:cNvPr id="2" name="Picture 1"/>
          <p:cNvPicPr>
            <a:picLocks noChangeAspect="1"/>
          </p:cNvPicPr>
          <p:nvPr/>
        </p:nvPicPr>
        <p:blipFill>
          <a:blip r:embed="rId2"/>
          <a:stretch>
            <a:fillRect/>
          </a:stretch>
        </p:blipFill>
        <p:spPr>
          <a:xfrm>
            <a:off x="9551035" y="78105"/>
            <a:ext cx="2640965" cy="176149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1"/>
          <p:cNvSpPr txBox="1"/>
          <p:nvPr/>
        </p:nvSpPr>
        <p:spPr>
          <a:xfrm>
            <a:off x="508181" y="160586"/>
            <a:ext cx="10221685" cy="6186309"/>
          </a:xfrm>
          <a:prstGeom prst="rect">
            <a:avLst/>
          </a:prstGeom>
          <a:noFill/>
        </p:spPr>
        <p:txBody>
          <a:bodyPr wrap="square" rtlCol="0">
            <a:spAutoFit/>
          </a:bodyPr>
          <a:lstStyle/>
          <a:p>
            <a:r>
              <a:rPr lang="en-MY" dirty="0">
                <a:latin typeface="Poppins"/>
              </a:rPr>
              <a:t>2.</a:t>
            </a:r>
            <a:r>
              <a:rPr lang="en-US" b="1" i="0" dirty="0">
                <a:solidFill>
                  <a:srgbClr val="101650"/>
                </a:solidFill>
                <a:effectLst/>
                <a:latin typeface="Poppins"/>
              </a:rPr>
              <a:t> BLOOD DONOR ELIGIBILITY CRITERIA</a:t>
            </a:r>
          </a:p>
          <a:p>
            <a:r>
              <a:rPr lang="en-US" dirty="0">
                <a:solidFill>
                  <a:srgbClr val="101650"/>
                </a:solidFill>
              </a:rPr>
              <a:t>You can donate blood if:-</a:t>
            </a:r>
          </a:p>
          <a:p>
            <a:r>
              <a:rPr lang="en-US" dirty="0">
                <a:solidFill>
                  <a:srgbClr val="101650"/>
                </a:solidFill>
              </a:rPr>
              <a:t>1.Well and Healthy</a:t>
            </a:r>
          </a:p>
          <a:p>
            <a:r>
              <a:rPr lang="en-US" dirty="0">
                <a:solidFill>
                  <a:srgbClr val="101650"/>
                </a:solidFill>
              </a:rPr>
              <a:t>2.Age:</a:t>
            </a:r>
          </a:p>
          <a:p>
            <a:r>
              <a:rPr lang="en-US" dirty="0">
                <a:solidFill>
                  <a:srgbClr val="101650"/>
                </a:solidFill>
              </a:rPr>
              <a:t>         a.</a:t>
            </a:r>
            <a:r>
              <a:rPr lang="en-US" i="0" dirty="0">
                <a:solidFill>
                  <a:srgbClr val="101650"/>
                </a:solidFill>
                <a:effectLst/>
              </a:rPr>
              <a:t> First time donor: 18-60 years old</a:t>
            </a:r>
          </a:p>
          <a:p>
            <a:r>
              <a:rPr lang="en-US" dirty="0">
                <a:solidFill>
                  <a:srgbClr val="101650"/>
                </a:solidFill>
              </a:rPr>
              <a:t>         b.</a:t>
            </a:r>
            <a:r>
              <a:rPr lang="en-US" i="0" dirty="0">
                <a:solidFill>
                  <a:srgbClr val="101650"/>
                </a:solidFill>
                <a:effectLst/>
              </a:rPr>
              <a:t> Regular donor: 18-65 years old</a:t>
            </a:r>
          </a:p>
          <a:p>
            <a:r>
              <a:rPr lang="en-US" dirty="0"/>
              <a:t>          c.</a:t>
            </a:r>
            <a:r>
              <a:rPr lang="en-US" i="0" dirty="0">
                <a:solidFill>
                  <a:srgbClr val="101650"/>
                </a:solidFill>
                <a:effectLst/>
              </a:rPr>
              <a:t> Prospective donor aged 17 years old must provide written consent from his or her parents / guardian</a:t>
            </a:r>
          </a:p>
          <a:p>
            <a:r>
              <a:rPr lang="en-US" dirty="0"/>
              <a:t>3.</a:t>
            </a:r>
            <a:r>
              <a:rPr lang="en-US" i="0" dirty="0">
                <a:solidFill>
                  <a:srgbClr val="101650"/>
                </a:solidFill>
                <a:effectLst/>
              </a:rPr>
              <a:t> Weight : 45kg and above</a:t>
            </a:r>
          </a:p>
          <a:p>
            <a:r>
              <a:rPr lang="en-US" dirty="0"/>
              <a:t>4.</a:t>
            </a:r>
            <a:r>
              <a:rPr lang="en-US" i="0" dirty="0">
                <a:solidFill>
                  <a:srgbClr val="101650"/>
                </a:solidFill>
                <a:effectLst/>
              </a:rPr>
              <a:t> Had minimum of 5 hours sleep</a:t>
            </a:r>
          </a:p>
          <a:p>
            <a:r>
              <a:rPr lang="en-US" dirty="0"/>
              <a:t>5.</a:t>
            </a:r>
            <a:r>
              <a:rPr lang="en-US" i="0" dirty="0">
                <a:solidFill>
                  <a:srgbClr val="101650"/>
                </a:solidFill>
                <a:effectLst/>
              </a:rPr>
              <a:t> Had a meal before blood donation</a:t>
            </a:r>
          </a:p>
          <a:p>
            <a:r>
              <a:rPr lang="en-US" dirty="0"/>
              <a:t>6.</a:t>
            </a:r>
            <a:r>
              <a:rPr lang="en-US" i="0" dirty="0">
                <a:solidFill>
                  <a:srgbClr val="101650"/>
                </a:solidFill>
                <a:effectLst/>
              </a:rPr>
              <a:t> No medical illness</a:t>
            </a:r>
          </a:p>
          <a:p>
            <a:r>
              <a:rPr lang="en-US" dirty="0"/>
              <a:t>7.</a:t>
            </a:r>
            <a:r>
              <a:rPr lang="en-US" i="0" dirty="0">
                <a:solidFill>
                  <a:srgbClr val="101650"/>
                </a:solidFill>
                <a:effectLst/>
              </a:rPr>
              <a:t> Not involved in any high risk activities such as :-</a:t>
            </a:r>
          </a:p>
          <a:p>
            <a:r>
              <a:rPr lang="en-US" dirty="0"/>
              <a:t>          a.</a:t>
            </a:r>
            <a:r>
              <a:rPr lang="en-US" i="0" dirty="0">
                <a:solidFill>
                  <a:srgbClr val="101650"/>
                </a:solidFill>
                <a:effectLst/>
              </a:rPr>
              <a:t> Same gender sex (homosexual)</a:t>
            </a:r>
          </a:p>
          <a:p>
            <a:r>
              <a:rPr lang="en-US" dirty="0"/>
              <a:t>          b.</a:t>
            </a:r>
            <a:r>
              <a:rPr lang="en-US" i="0" dirty="0">
                <a:solidFill>
                  <a:srgbClr val="101650"/>
                </a:solidFill>
                <a:effectLst/>
              </a:rPr>
              <a:t> Bisexual</a:t>
            </a:r>
          </a:p>
          <a:p>
            <a:r>
              <a:rPr lang="en-US" dirty="0"/>
              <a:t>          c.</a:t>
            </a:r>
            <a:r>
              <a:rPr lang="en-US" i="0" dirty="0">
                <a:solidFill>
                  <a:srgbClr val="101650"/>
                </a:solidFill>
                <a:effectLst/>
              </a:rPr>
              <a:t> Had sex with commercial sex worker</a:t>
            </a:r>
          </a:p>
          <a:p>
            <a:r>
              <a:rPr lang="en-US" dirty="0"/>
              <a:t>          d.</a:t>
            </a:r>
            <a:r>
              <a:rPr lang="en-US" i="0" dirty="0">
                <a:solidFill>
                  <a:srgbClr val="101650"/>
                </a:solidFill>
                <a:effectLst/>
              </a:rPr>
              <a:t> Change in sexual partner</a:t>
            </a:r>
          </a:p>
          <a:p>
            <a:r>
              <a:rPr lang="en-US" dirty="0"/>
              <a:t>          e.</a:t>
            </a:r>
            <a:r>
              <a:rPr lang="en-US" i="0" dirty="0">
                <a:solidFill>
                  <a:srgbClr val="101650"/>
                </a:solidFill>
                <a:effectLst/>
              </a:rPr>
              <a:t> Took intravenous drug</a:t>
            </a:r>
          </a:p>
          <a:p>
            <a:r>
              <a:rPr lang="en-US" dirty="0"/>
              <a:t>          f.</a:t>
            </a:r>
            <a:r>
              <a:rPr lang="en-US" i="0" dirty="0">
                <a:solidFill>
                  <a:srgbClr val="101650"/>
                </a:solidFill>
                <a:effectLst/>
              </a:rPr>
              <a:t> A sexual partner of any of the above</a:t>
            </a:r>
          </a:p>
          <a:p>
            <a:r>
              <a:rPr lang="en-US" dirty="0">
                <a:solidFill>
                  <a:schemeClr val="tx1"/>
                </a:solidFill>
              </a:rPr>
              <a:t>8.</a:t>
            </a:r>
            <a:r>
              <a:rPr lang="en-US" i="0" dirty="0">
                <a:solidFill>
                  <a:schemeClr val="tx1"/>
                </a:solidFill>
                <a:effectLst/>
              </a:rPr>
              <a:t> Last whole blood donation was 3 months ago</a:t>
            </a:r>
          </a:p>
          <a:p>
            <a:r>
              <a:rPr lang="en-US" dirty="0">
                <a:solidFill>
                  <a:schemeClr val="tx1"/>
                </a:solidFill>
              </a:rPr>
              <a:t>9.</a:t>
            </a:r>
            <a:r>
              <a:rPr lang="en-US" i="0" dirty="0">
                <a:solidFill>
                  <a:schemeClr val="tx1"/>
                </a:solidFill>
                <a:effectLst/>
              </a:rPr>
              <a:t> For female donors : not pregnant, last menstrual period was more than 3 days ago, and not breastfeeding</a:t>
            </a:r>
          </a:p>
          <a:p>
            <a:endParaRPr lang="en-US" i="0" dirty="0">
              <a:solidFill>
                <a:schemeClr val="tx1"/>
              </a:solidFill>
              <a:effectLst/>
            </a:endParaRPr>
          </a:p>
        </p:txBody>
      </p:sp>
      <p:sp>
        <p:nvSpPr>
          <p:cNvPr id="4" name="文本框 3"/>
          <p:cNvSpPr txBox="1"/>
          <p:nvPr/>
        </p:nvSpPr>
        <p:spPr>
          <a:xfrm>
            <a:off x="11932784" y="6488668"/>
            <a:ext cx="259216" cy="369332"/>
          </a:xfrm>
          <a:prstGeom prst="rect">
            <a:avLst/>
          </a:prstGeom>
          <a:noFill/>
        </p:spPr>
        <p:txBody>
          <a:bodyPr wrap="square">
            <a:spAutoFit/>
          </a:bodyPr>
          <a:lstStyle/>
          <a:p>
            <a:pPr algn="ctr"/>
            <a:r>
              <a:rPr lang="en-MY" altLang="zh-CN" dirty="0">
                <a:ln w="0"/>
                <a:effectLst>
                  <a:outerShdw blurRad="38100" dist="19050" dir="2700000" algn="tl" rotWithShape="0">
                    <a:schemeClr val="dk1">
                      <a:alpha val="40000"/>
                    </a:schemeClr>
                  </a:outerShdw>
                </a:effectLst>
              </a:rPr>
              <a:t>2</a:t>
            </a:r>
            <a:endParaRPr lang="zh-CN" altLang="en-US" sz="1800" b="0" cap="none" spc="0" dirty="0">
              <a:ln w="0"/>
              <a:solidFill>
                <a:schemeClr val="tx1"/>
              </a:solidFill>
              <a:effectLst>
                <a:outerShdw blurRad="38100" dist="19050" dir="2700000" algn="tl" rotWithShape="0">
                  <a:schemeClr val="dk1">
                    <a:alpha val="40000"/>
                  </a:schemeClr>
                </a:outerShdw>
              </a:effectLst>
            </a:endParaRPr>
          </a:p>
        </p:txBody>
      </p:sp>
      <p:sp>
        <p:nvSpPr>
          <p:cNvPr id="6" name="文本框 5"/>
          <p:cNvSpPr txBox="1"/>
          <p:nvPr/>
        </p:nvSpPr>
        <p:spPr>
          <a:xfrm>
            <a:off x="0" y="6488668"/>
            <a:ext cx="6113009" cy="369332"/>
          </a:xfrm>
          <a:prstGeom prst="rect">
            <a:avLst/>
          </a:prstGeom>
          <a:noFill/>
        </p:spPr>
        <p:txBody>
          <a:bodyPr wrap="square">
            <a:spAutoFit/>
          </a:bodyPr>
          <a:lstStyle/>
          <a:p>
            <a:r>
              <a:rPr lang="en-US" b="0" dirty="0">
                <a:solidFill>
                  <a:schemeClr val="tx1"/>
                </a:solidFill>
                <a:effectLst/>
                <a:latin typeface="Consolas" panose="020B0609020204030204" pitchFamily="49" charset="0"/>
              </a:rPr>
              <a:t>Copyright © University Of Malaya Medical Center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1257" y="450146"/>
            <a:ext cx="11413671" cy="3693319"/>
          </a:xfrm>
          <a:prstGeom prst="rect">
            <a:avLst/>
          </a:prstGeom>
          <a:noFill/>
        </p:spPr>
        <p:txBody>
          <a:bodyPr wrap="square" rtlCol="0">
            <a:spAutoFit/>
          </a:bodyPr>
          <a:lstStyle/>
          <a:p>
            <a:r>
              <a:rPr lang="en-MY" b="1" dirty="0"/>
              <a:t>3.</a:t>
            </a:r>
            <a:r>
              <a:rPr lang="en-US" b="1" i="0" dirty="0">
                <a:effectLst/>
              </a:rPr>
              <a:t> </a:t>
            </a:r>
            <a:r>
              <a:rPr lang="en-US" b="1" dirty="0">
                <a:effectLst/>
              </a:rPr>
              <a:t>Methods of Storing and </a:t>
            </a:r>
            <a:r>
              <a:rPr lang="en-US" b="1" i="0" dirty="0">
                <a:effectLst/>
              </a:rPr>
              <a:t>Handing/Returns </a:t>
            </a:r>
            <a:r>
              <a:rPr lang="en-US" b="1" dirty="0">
                <a:effectLst/>
              </a:rPr>
              <a:t>Donated Blood</a:t>
            </a:r>
          </a:p>
          <a:p>
            <a:endParaRPr lang="en-US" i="0" dirty="0">
              <a:effectLst/>
            </a:endParaRPr>
          </a:p>
          <a:p>
            <a:r>
              <a:rPr lang="en-US" b="1" u="sng" dirty="0">
                <a:effectLst/>
              </a:rPr>
              <a:t>Storing</a:t>
            </a:r>
          </a:p>
          <a:p>
            <a:endParaRPr lang="en-US" i="0" u="sng" dirty="0">
              <a:effectLst/>
            </a:endParaRPr>
          </a:p>
          <a:p>
            <a:r>
              <a:rPr lang="en-US" b="1" dirty="0">
                <a:effectLst/>
              </a:rPr>
              <a:t>Red Blood Cells</a:t>
            </a:r>
          </a:p>
          <a:p>
            <a:r>
              <a:rPr lang="en-US" dirty="0">
                <a:effectLst/>
              </a:rPr>
              <a:t>Red cells can stored in Blood Bank refrigerators at 1-6ºC for up to 42 days.</a:t>
            </a:r>
          </a:p>
          <a:p>
            <a:endParaRPr lang="en-US" dirty="0"/>
          </a:p>
          <a:p>
            <a:r>
              <a:rPr lang="en-US" b="1" dirty="0">
                <a:effectLst/>
              </a:rPr>
              <a:t>Plasma</a:t>
            </a:r>
          </a:p>
          <a:p>
            <a:r>
              <a:rPr lang="en-US" dirty="0">
                <a:effectLst/>
              </a:rPr>
              <a:t>Frozen Plasma is maintained in the Blood Bank freezer at a temp ≤-18ºC.</a:t>
            </a:r>
          </a:p>
          <a:p>
            <a:endParaRPr lang="en-US" dirty="0"/>
          </a:p>
          <a:p>
            <a:r>
              <a:rPr lang="en-US" b="1" dirty="0">
                <a:effectLst/>
              </a:rPr>
              <a:t>Platelets</a:t>
            </a:r>
          </a:p>
          <a:p>
            <a:r>
              <a:rPr lang="en-US" dirty="0">
                <a:effectLst/>
              </a:rPr>
              <a:t>All platelets are stored at room temperature (20-24ºC) for up to 5 days from the date of collection.</a:t>
            </a:r>
          </a:p>
          <a:p>
            <a:endParaRPr lang="en-US" dirty="0"/>
          </a:p>
        </p:txBody>
      </p:sp>
      <p:sp>
        <p:nvSpPr>
          <p:cNvPr id="4" name="文本框 3"/>
          <p:cNvSpPr txBox="1"/>
          <p:nvPr/>
        </p:nvSpPr>
        <p:spPr>
          <a:xfrm>
            <a:off x="11932784" y="6488668"/>
            <a:ext cx="259216" cy="369332"/>
          </a:xfrm>
          <a:prstGeom prst="rect">
            <a:avLst/>
          </a:prstGeom>
          <a:noFill/>
        </p:spPr>
        <p:txBody>
          <a:bodyPr wrap="square">
            <a:spAutoFit/>
          </a:bodyPr>
          <a:lstStyle/>
          <a:p>
            <a:pPr algn="ctr"/>
            <a:r>
              <a:rPr lang="en-MY" altLang="zh-CN" sz="1800" b="0" cap="none" spc="0" dirty="0">
                <a:ln w="0"/>
                <a:solidFill>
                  <a:schemeClr val="tx1"/>
                </a:solidFill>
                <a:effectLst>
                  <a:outerShdw blurRad="38100" dist="19050" dir="2700000" algn="tl" rotWithShape="0">
                    <a:schemeClr val="dk1">
                      <a:alpha val="40000"/>
                    </a:schemeClr>
                  </a:outerShdw>
                </a:effectLst>
              </a:rPr>
              <a:t>3</a:t>
            </a:r>
            <a:endParaRPr lang="zh-CN" altLang="en-US" sz="1800" b="0" cap="none" spc="0" dirty="0">
              <a:ln w="0"/>
              <a:solidFill>
                <a:schemeClr val="tx1"/>
              </a:solidFill>
              <a:effectLst>
                <a:outerShdw blurRad="38100" dist="19050" dir="2700000" algn="tl" rotWithShape="0">
                  <a:schemeClr val="dk1">
                    <a:alpha val="40000"/>
                  </a:schemeClr>
                </a:outerShdw>
              </a:effectLst>
            </a:endParaRPr>
          </a:p>
        </p:txBody>
      </p:sp>
      <p:pic>
        <p:nvPicPr>
          <p:cNvPr id="3" name="Picture 2"/>
          <p:cNvPicPr>
            <a:picLocks noChangeAspect="1"/>
          </p:cNvPicPr>
          <p:nvPr/>
        </p:nvPicPr>
        <p:blipFill>
          <a:blip r:embed="rId2"/>
          <a:stretch>
            <a:fillRect/>
          </a:stretch>
        </p:blipFill>
        <p:spPr>
          <a:xfrm>
            <a:off x="6198870" y="4006215"/>
            <a:ext cx="4724400" cy="26593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5121" y="0"/>
            <a:ext cx="9195822" cy="5632311"/>
          </a:xfrm>
          <a:prstGeom prst="rect">
            <a:avLst/>
          </a:prstGeom>
          <a:noFill/>
        </p:spPr>
        <p:txBody>
          <a:bodyPr wrap="square" rtlCol="0">
            <a:spAutoFit/>
          </a:bodyPr>
          <a:lstStyle/>
          <a:p>
            <a:r>
              <a:rPr lang="en-US" b="1" i="0" dirty="0">
                <a:effectLst/>
              </a:rPr>
              <a:t>Handing/Returns </a:t>
            </a:r>
          </a:p>
          <a:p>
            <a:endParaRPr lang="en-US" b="1" i="0" dirty="0">
              <a:effectLst/>
            </a:endParaRPr>
          </a:p>
          <a:p>
            <a:pPr algn="l"/>
            <a:r>
              <a:rPr lang="en-US" b="1" i="0" u="sng" dirty="0">
                <a:effectLst/>
                <a:latin typeface="Times New Roman" panose="02020603050405020304" pitchFamily="18" charset="0"/>
              </a:rPr>
              <a:t>Red Blood Cells</a:t>
            </a:r>
            <a:endParaRPr lang="en-US" b="1" i="0" dirty="0">
              <a:effectLst/>
              <a:latin typeface="Times New Roman" panose="02020603050405020304" pitchFamily="18" charset="0"/>
            </a:endParaRPr>
          </a:p>
          <a:p>
            <a:pPr algn="l"/>
            <a:r>
              <a:rPr lang="en-US" b="0" i="0" dirty="0">
                <a:effectLst/>
                <a:latin typeface="Times New Roman" panose="02020603050405020304" pitchFamily="18" charset="0"/>
              </a:rPr>
              <a:t>Handing</a:t>
            </a:r>
          </a:p>
          <a:p>
            <a:pPr algn="l">
              <a:buFont typeface="Arial" panose="020B0604020202020204" pitchFamily="34" charset="0"/>
              <a:buChar char="•"/>
            </a:pPr>
            <a:r>
              <a:rPr lang="en-US" b="0" i="0" dirty="0">
                <a:effectLst/>
                <a:latin typeface="Times New Roman" panose="02020603050405020304" pitchFamily="18" charset="0"/>
              </a:rPr>
              <a:t> Once dispensed, any PRBCs shall be immediately transported directly to the Hospital requesting the component for transfusion.</a:t>
            </a:r>
          </a:p>
          <a:p>
            <a:endParaRPr lang="en-US" dirty="0">
              <a:latin typeface="Times New Roman" panose="02020603050405020304" pitchFamily="18" charset="0"/>
            </a:endParaRPr>
          </a:p>
          <a:p>
            <a:pPr algn="l"/>
            <a:r>
              <a:rPr lang="en-US" b="0" i="0" dirty="0">
                <a:effectLst/>
                <a:latin typeface="Times New Roman" panose="02020603050405020304" pitchFamily="18" charset="0"/>
              </a:rPr>
              <a:t>Returns</a:t>
            </a:r>
          </a:p>
          <a:p>
            <a:pPr algn="l">
              <a:buFont typeface="Arial" panose="020B0604020202020204" pitchFamily="34" charset="0"/>
              <a:buChar char="•"/>
            </a:pPr>
            <a:r>
              <a:rPr lang="en-US" b="0" i="0" dirty="0">
                <a:effectLst/>
                <a:latin typeface="Times New Roman" panose="02020603050405020304" pitchFamily="18" charset="0"/>
              </a:rPr>
              <a:t> If the transfusion cannot be initiated within a time frame that would allow for completion within 4 hours of time issued, return the PRBCs to the Blood Bank.</a:t>
            </a:r>
          </a:p>
          <a:p>
            <a:endParaRPr lang="en-US" dirty="0">
              <a:latin typeface="Times New Roman" panose="02020603050405020304" pitchFamily="18" charset="0"/>
            </a:endParaRPr>
          </a:p>
          <a:p>
            <a:pPr algn="l"/>
            <a:r>
              <a:rPr lang="en-US" b="1" i="0" u="sng" dirty="0">
                <a:effectLst/>
                <a:latin typeface="Times New Roman" panose="02020603050405020304" pitchFamily="18" charset="0"/>
              </a:rPr>
              <a:t>Plasma</a:t>
            </a:r>
            <a:endParaRPr lang="en-US" b="1" i="0" dirty="0">
              <a:effectLst/>
              <a:latin typeface="Times New Roman" panose="02020603050405020304" pitchFamily="18" charset="0"/>
            </a:endParaRPr>
          </a:p>
          <a:p>
            <a:pPr algn="l"/>
            <a:r>
              <a:rPr lang="en-US" b="0" i="0" dirty="0">
                <a:effectLst/>
                <a:latin typeface="Times New Roman" panose="02020603050405020304" pitchFamily="18" charset="0"/>
              </a:rPr>
              <a:t>Handing</a:t>
            </a:r>
          </a:p>
          <a:p>
            <a:pPr algn="l">
              <a:buFont typeface="Arial" panose="020B0604020202020204" pitchFamily="34" charset="0"/>
              <a:buChar char="•"/>
            </a:pPr>
            <a:r>
              <a:rPr lang="en-US" b="0" i="0" dirty="0">
                <a:effectLst/>
                <a:latin typeface="Times New Roman" panose="02020603050405020304" pitchFamily="18" charset="0"/>
              </a:rPr>
              <a:t> Once dispensed, any plasma shall be immediately transported directly to the Hospital requesting the component for transfusion.</a:t>
            </a:r>
          </a:p>
          <a:p>
            <a:pPr algn="l"/>
            <a:br>
              <a:rPr lang="en-US" dirty="0"/>
            </a:br>
            <a:r>
              <a:rPr lang="en-US" b="0" i="0" dirty="0">
                <a:effectLst/>
                <a:latin typeface="Times New Roman" panose="02020603050405020304" pitchFamily="18" charset="0"/>
              </a:rPr>
              <a:t>Returns</a:t>
            </a:r>
          </a:p>
          <a:p>
            <a:pPr algn="l">
              <a:buFont typeface="Arial" panose="020B0604020202020204" pitchFamily="34" charset="0"/>
              <a:buChar char="•"/>
            </a:pPr>
            <a:r>
              <a:rPr lang="en-US" b="0" i="0" dirty="0">
                <a:effectLst/>
                <a:latin typeface="Times New Roman" panose="02020603050405020304" pitchFamily="18" charset="0"/>
              </a:rPr>
              <a:t> If the transfusion cannot be initiated within a time frame that would allow for completion within 4 hours of time issued, return the Plasma to the Blood Bank.</a:t>
            </a:r>
          </a:p>
          <a:p>
            <a:endParaRPr lang="en-US" dirty="0"/>
          </a:p>
        </p:txBody>
      </p:sp>
      <p:sp>
        <p:nvSpPr>
          <p:cNvPr id="4" name="文本框 3"/>
          <p:cNvSpPr txBox="1"/>
          <p:nvPr/>
        </p:nvSpPr>
        <p:spPr>
          <a:xfrm>
            <a:off x="11932784" y="6488668"/>
            <a:ext cx="259216" cy="369332"/>
          </a:xfrm>
          <a:prstGeom prst="rect">
            <a:avLst/>
          </a:prstGeom>
          <a:noFill/>
        </p:spPr>
        <p:txBody>
          <a:bodyPr wrap="square">
            <a:spAutoFit/>
          </a:bodyPr>
          <a:lstStyle/>
          <a:p>
            <a:pPr algn="ctr"/>
            <a:r>
              <a:rPr lang="en-MY" altLang="zh-CN" sz="1800" b="0" cap="none" spc="0" dirty="0">
                <a:ln w="0"/>
                <a:solidFill>
                  <a:schemeClr val="tx1"/>
                </a:solidFill>
                <a:effectLst>
                  <a:outerShdw blurRad="38100" dist="19050" dir="2700000" algn="tl" rotWithShape="0">
                    <a:schemeClr val="dk1">
                      <a:alpha val="40000"/>
                    </a:schemeClr>
                  </a:outerShdw>
                </a:effectLst>
              </a:rPr>
              <a:t>4</a:t>
            </a:r>
            <a:endParaRPr lang="zh-CN" altLang="en-US" sz="1800" b="0" cap="none" spc="0" dirty="0">
              <a:ln w="0"/>
              <a:solidFill>
                <a:schemeClr val="tx1"/>
              </a:solidFill>
              <a:effectLst>
                <a:outerShdw blurRad="38100" dist="19050" dir="2700000" algn="tl" rotWithShape="0">
                  <a:schemeClr val="dk1">
                    <a:alpha val="40000"/>
                  </a:schemeClr>
                </a:outerShdw>
              </a:effectLst>
            </a:endParaRPr>
          </a:p>
        </p:txBody>
      </p:sp>
      <p:pic>
        <p:nvPicPr>
          <p:cNvPr id="6" name="Picture 5"/>
          <p:cNvPicPr>
            <a:picLocks noChangeAspect="1"/>
          </p:cNvPicPr>
          <p:nvPr/>
        </p:nvPicPr>
        <p:blipFill>
          <a:blip r:embed="rId2"/>
          <a:stretch>
            <a:fillRect/>
          </a:stretch>
        </p:blipFill>
        <p:spPr>
          <a:xfrm>
            <a:off x="9350943" y="1119739"/>
            <a:ext cx="2019300" cy="1514475"/>
          </a:xfrm>
          <a:prstGeom prst="rect">
            <a:avLst/>
          </a:prstGeom>
        </p:spPr>
      </p:pic>
      <p:pic>
        <p:nvPicPr>
          <p:cNvPr id="7" name="Picture 6"/>
          <p:cNvPicPr>
            <a:picLocks noChangeAspect="1"/>
          </p:cNvPicPr>
          <p:nvPr/>
        </p:nvPicPr>
        <p:blipFill>
          <a:blip r:embed="rId3"/>
          <a:stretch>
            <a:fillRect/>
          </a:stretch>
        </p:blipFill>
        <p:spPr>
          <a:xfrm>
            <a:off x="9439960" y="3572944"/>
            <a:ext cx="1841266" cy="184126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5121" y="0"/>
            <a:ext cx="11413671" cy="2585323"/>
          </a:xfrm>
          <a:prstGeom prst="rect">
            <a:avLst/>
          </a:prstGeom>
          <a:noFill/>
        </p:spPr>
        <p:txBody>
          <a:bodyPr wrap="square" rtlCol="0">
            <a:spAutoFit/>
          </a:bodyPr>
          <a:lstStyle/>
          <a:p>
            <a:pPr algn="l"/>
            <a:r>
              <a:rPr lang="en-US" b="1" i="0" u="sng" dirty="0">
                <a:effectLst/>
                <a:latin typeface="Times New Roman" panose="02020603050405020304" pitchFamily="18" charset="0"/>
              </a:rPr>
              <a:t>Platelets</a:t>
            </a:r>
            <a:endParaRPr lang="en-US" b="1" i="0" dirty="0">
              <a:effectLst/>
              <a:latin typeface="Times New Roman" panose="02020603050405020304" pitchFamily="18" charset="0"/>
            </a:endParaRPr>
          </a:p>
          <a:p>
            <a:pPr algn="l"/>
            <a:r>
              <a:rPr lang="en-US" b="0" i="0" dirty="0">
                <a:effectLst/>
                <a:latin typeface="Times New Roman" panose="02020603050405020304" pitchFamily="18" charset="0"/>
              </a:rPr>
              <a:t>Handing</a:t>
            </a:r>
          </a:p>
          <a:p>
            <a:pPr algn="l">
              <a:buFont typeface="Arial" panose="020B0604020202020204" pitchFamily="34" charset="0"/>
              <a:buChar char="•"/>
            </a:pPr>
            <a:r>
              <a:rPr lang="en-US" b="0" i="0" dirty="0">
                <a:effectLst/>
                <a:latin typeface="Times New Roman" panose="02020603050405020304" pitchFamily="18" charset="0"/>
              </a:rPr>
              <a:t> Once dispensed, platelets shall be immediately transported directly to the RN or LIP requesting the component for      transfusion.</a:t>
            </a:r>
          </a:p>
          <a:p>
            <a:pPr algn="l">
              <a:buFont typeface="Arial" panose="020B0604020202020204" pitchFamily="34" charset="0"/>
              <a:buChar char="•"/>
            </a:pPr>
            <a:r>
              <a:rPr lang="en-US" b="0" i="0" dirty="0">
                <a:effectLst/>
                <a:latin typeface="Times New Roman" panose="02020603050405020304" pitchFamily="18" charset="0"/>
              </a:rPr>
              <a:t> Must remain at room temperature.</a:t>
            </a:r>
          </a:p>
          <a:p>
            <a:pPr algn="l">
              <a:buFont typeface="Arial" panose="020B0604020202020204" pitchFamily="34" charset="0"/>
              <a:buChar char="•"/>
            </a:pPr>
            <a:r>
              <a:rPr lang="en-US" b="0" i="0" dirty="0">
                <a:effectLst/>
                <a:latin typeface="Times New Roman" panose="02020603050405020304" pitchFamily="18" charset="0"/>
              </a:rPr>
              <a:t> Never place inside a Blood Bank blood cooler for any reason.</a:t>
            </a:r>
          </a:p>
          <a:p>
            <a:pPr algn="l"/>
            <a:br>
              <a:rPr lang="en-US" dirty="0"/>
            </a:br>
            <a:r>
              <a:rPr lang="en-US" b="0" i="0" dirty="0">
                <a:effectLst/>
                <a:latin typeface="Times New Roman" panose="02020603050405020304" pitchFamily="18" charset="0"/>
              </a:rPr>
              <a:t>Returns</a:t>
            </a:r>
          </a:p>
          <a:p>
            <a:pPr algn="l">
              <a:buFont typeface="Arial" panose="020B0604020202020204" pitchFamily="34" charset="0"/>
              <a:buChar char="•"/>
            </a:pPr>
            <a:r>
              <a:rPr lang="en-US" b="0" i="0" dirty="0">
                <a:effectLst/>
                <a:latin typeface="Times New Roman" panose="02020603050405020304" pitchFamily="18" charset="0"/>
              </a:rPr>
              <a:t> Return as soon as possible if the component is not able to be transfused.</a:t>
            </a:r>
          </a:p>
        </p:txBody>
      </p:sp>
      <p:sp>
        <p:nvSpPr>
          <p:cNvPr id="4" name="文本框 3"/>
          <p:cNvSpPr txBox="1"/>
          <p:nvPr/>
        </p:nvSpPr>
        <p:spPr>
          <a:xfrm>
            <a:off x="11932784" y="6488668"/>
            <a:ext cx="259216" cy="369332"/>
          </a:xfrm>
          <a:prstGeom prst="rect">
            <a:avLst/>
          </a:prstGeom>
          <a:noFill/>
        </p:spPr>
        <p:txBody>
          <a:bodyPr wrap="square">
            <a:spAutoFit/>
          </a:bodyPr>
          <a:lstStyle/>
          <a:p>
            <a:pPr algn="ctr"/>
            <a:r>
              <a:rPr lang="en-MY" altLang="zh-CN" sz="1800" b="0" cap="none" spc="0" dirty="0">
                <a:ln w="0"/>
                <a:solidFill>
                  <a:schemeClr val="tx1"/>
                </a:solidFill>
                <a:effectLst>
                  <a:outerShdw blurRad="38100" dist="19050" dir="2700000" algn="tl" rotWithShape="0">
                    <a:schemeClr val="dk1">
                      <a:alpha val="40000"/>
                    </a:schemeClr>
                  </a:outerShdw>
                </a:effectLst>
              </a:rPr>
              <a:t>5</a:t>
            </a:r>
            <a:endParaRPr lang="zh-CN" altLang="en-US" sz="1800" b="0" cap="none" spc="0" dirty="0">
              <a:ln w="0"/>
              <a:solidFill>
                <a:schemeClr val="tx1"/>
              </a:solidFill>
              <a:effectLst>
                <a:outerShdw blurRad="38100" dist="19050" dir="2700000" algn="tl" rotWithShape="0">
                  <a:schemeClr val="dk1">
                    <a:alpha val="40000"/>
                  </a:schemeClr>
                </a:outerShdw>
              </a:effectLst>
            </a:endParaRPr>
          </a:p>
        </p:txBody>
      </p:sp>
      <p:sp>
        <p:nvSpPr>
          <p:cNvPr id="6" name="文本框 5"/>
          <p:cNvSpPr txBox="1"/>
          <p:nvPr/>
        </p:nvSpPr>
        <p:spPr>
          <a:xfrm>
            <a:off x="0" y="6488668"/>
            <a:ext cx="3175907" cy="369332"/>
          </a:xfrm>
          <a:prstGeom prst="rect">
            <a:avLst/>
          </a:prstGeom>
          <a:noFill/>
        </p:spPr>
        <p:txBody>
          <a:bodyPr wrap="square">
            <a:spAutoFit/>
          </a:bodyPr>
          <a:lstStyle/>
          <a:p>
            <a:r>
              <a:rPr lang="en-US" b="0" dirty="0">
                <a:effectLst/>
                <a:latin typeface="Consolas" panose="020B0609020204030204" pitchFamily="49" charset="0"/>
              </a:rPr>
              <a:t>Copyright © </a:t>
            </a:r>
            <a:r>
              <a:rPr lang="en-US" b="0" dirty="0" err="1">
                <a:effectLst/>
                <a:latin typeface="Consolas" panose="020B0609020204030204" pitchFamily="49" charset="0"/>
              </a:rPr>
              <a:t>utmb</a:t>
            </a:r>
            <a:r>
              <a:rPr lang="en-US" b="0" dirty="0">
                <a:effectLst/>
                <a:latin typeface="Consolas" panose="020B0609020204030204" pitchFamily="49" charset="0"/>
              </a:rPr>
              <a:t> Health</a:t>
            </a:r>
          </a:p>
        </p:txBody>
      </p:sp>
      <p:pic>
        <p:nvPicPr>
          <p:cNvPr id="3" name="Picture 2"/>
          <p:cNvPicPr>
            <a:picLocks noChangeAspect="1"/>
          </p:cNvPicPr>
          <p:nvPr/>
        </p:nvPicPr>
        <p:blipFill>
          <a:blip r:embed="rId2"/>
          <a:stretch>
            <a:fillRect/>
          </a:stretch>
        </p:blipFill>
        <p:spPr>
          <a:xfrm>
            <a:off x="291097" y="2905363"/>
            <a:ext cx="4894580" cy="326326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75832" y="671691"/>
            <a:ext cx="9005207" cy="6463308"/>
          </a:xfrm>
          <a:prstGeom prst="rect">
            <a:avLst/>
          </a:prstGeom>
          <a:noFill/>
        </p:spPr>
        <p:txBody>
          <a:bodyPr wrap="square" rtlCol="0">
            <a:spAutoFit/>
          </a:bodyPr>
          <a:lstStyle/>
          <a:p>
            <a:pPr algn="l"/>
            <a:r>
              <a:rPr lang="en-US" b="1" i="0" dirty="0">
                <a:solidFill>
                  <a:srgbClr val="101650"/>
                </a:solidFill>
                <a:effectLst/>
                <a:latin typeface="Times New Roman" panose="02020603050405020304" pitchFamily="18" charset="0"/>
              </a:rPr>
              <a:t>Step One</a:t>
            </a:r>
          </a:p>
          <a:p>
            <a:pPr algn="l"/>
            <a:r>
              <a:rPr lang="en-US" b="0" i="0" dirty="0">
                <a:solidFill>
                  <a:srgbClr val="101650"/>
                </a:solidFill>
                <a:effectLst/>
                <a:latin typeface="Times New Roman" panose="02020603050405020304" pitchFamily="18" charset="0"/>
              </a:rPr>
              <a:t>The Donation</a:t>
            </a:r>
          </a:p>
          <a:p>
            <a:pPr algn="l">
              <a:buFont typeface="Arial" panose="020B0604020202020204" pitchFamily="34" charset="0"/>
              <a:buChar char="•"/>
            </a:pPr>
            <a:r>
              <a:rPr lang="en-US" b="0" i="0" dirty="0">
                <a:solidFill>
                  <a:srgbClr val="101650"/>
                </a:solidFill>
                <a:effectLst/>
                <a:latin typeface="Times New Roman" panose="02020603050405020304" pitchFamily="18" charset="0"/>
              </a:rPr>
              <a:t> You arrive for your blood donation appointment.</a:t>
            </a:r>
          </a:p>
          <a:p>
            <a:pPr algn="l">
              <a:buFont typeface="Arial" panose="020B0604020202020204" pitchFamily="34" charset="0"/>
              <a:buChar char="•"/>
            </a:pPr>
            <a:r>
              <a:rPr lang="en-US" b="0" i="0" dirty="0">
                <a:solidFill>
                  <a:srgbClr val="101650"/>
                </a:solidFill>
                <a:effectLst/>
                <a:latin typeface="Times New Roman" panose="02020603050405020304" pitchFamily="18" charset="0"/>
              </a:rPr>
              <a:t> Health history and mini physical are completed.</a:t>
            </a:r>
          </a:p>
          <a:p>
            <a:pPr algn="l">
              <a:buFont typeface="Arial" panose="020B0604020202020204" pitchFamily="34" charset="0"/>
              <a:buChar char="•"/>
            </a:pPr>
            <a:r>
              <a:rPr lang="en-US" b="0" i="0" dirty="0">
                <a:solidFill>
                  <a:srgbClr val="101650"/>
                </a:solidFill>
                <a:effectLst/>
                <a:latin typeface="Times New Roman" panose="02020603050405020304" pitchFamily="18" charset="0"/>
              </a:rPr>
              <a:t> For a whole blood donation, about 1 pint of blood is collected; several small test tubes of blood are also collected for testing.</a:t>
            </a:r>
          </a:p>
          <a:p>
            <a:pPr algn="l">
              <a:buFont typeface="Arial" panose="020B0604020202020204" pitchFamily="34" charset="0"/>
              <a:buChar char="•"/>
            </a:pPr>
            <a:r>
              <a:rPr lang="en-US" b="0" i="0" dirty="0">
                <a:solidFill>
                  <a:srgbClr val="101650"/>
                </a:solidFill>
                <a:effectLst/>
                <a:latin typeface="Times New Roman" panose="02020603050405020304" pitchFamily="18" charset="0"/>
              </a:rPr>
              <a:t> Your donation, test tubes and your donor record are labeled with an identical bar code label.</a:t>
            </a:r>
          </a:p>
          <a:p>
            <a:pPr algn="l">
              <a:buFont typeface="Arial" panose="020B0604020202020204" pitchFamily="34" charset="0"/>
              <a:buChar char="•"/>
            </a:pPr>
            <a:r>
              <a:rPr lang="en-US" b="0" i="0" dirty="0">
                <a:solidFill>
                  <a:srgbClr val="101650"/>
                </a:solidFill>
                <a:effectLst/>
                <a:latin typeface="Times New Roman" panose="02020603050405020304" pitchFamily="18" charset="0"/>
              </a:rPr>
              <a:t> Your donation is kept on ice before being taken to a Red Cross center for processing; the test tubes go to the lab.</a:t>
            </a:r>
          </a:p>
          <a:p>
            <a:pPr algn="l"/>
            <a:endParaRPr lang="en-US" b="1" i="0" dirty="0">
              <a:solidFill>
                <a:srgbClr val="101650"/>
              </a:solidFill>
              <a:effectLst/>
              <a:latin typeface="Times New Roman" panose="02020603050405020304" pitchFamily="18" charset="0"/>
            </a:endParaRPr>
          </a:p>
          <a:p>
            <a:pPr algn="l"/>
            <a:r>
              <a:rPr lang="en-US" b="1" i="0" dirty="0">
                <a:solidFill>
                  <a:srgbClr val="101650"/>
                </a:solidFill>
                <a:effectLst/>
                <a:latin typeface="Times New Roman" panose="02020603050405020304" pitchFamily="18" charset="0"/>
              </a:rPr>
              <a:t>Step Two</a:t>
            </a:r>
          </a:p>
          <a:p>
            <a:pPr algn="l"/>
            <a:r>
              <a:rPr lang="en-US" b="0" i="0" dirty="0">
                <a:solidFill>
                  <a:srgbClr val="101650"/>
                </a:solidFill>
                <a:effectLst/>
                <a:latin typeface="Times New Roman" panose="02020603050405020304" pitchFamily="18" charset="0"/>
              </a:rPr>
              <a:t>Processing</a:t>
            </a:r>
          </a:p>
          <a:p>
            <a:pPr algn="l">
              <a:buFont typeface="Arial" panose="020B0604020202020204" pitchFamily="34" charset="0"/>
              <a:buChar char="•"/>
            </a:pPr>
            <a:r>
              <a:rPr lang="en-US" b="0" i="0" dirty="0">
                <a:solidFill>
                  <a:srgbClr val="101650"/>
                </a:solidFill>
                <a:effectLst/>
                <a:latin typeface="Times New Roman" panose="02020603050405020304" pitchFamily="18" charset="0"/>
              </a:rPr>
              <a:t> At our processing center, information about your donation is scanned into a computer database.</a:t>
            </a:r>
          </a:p>
          <a:p>
            <a:pPr algn="l">
              <a:buFont typeface="Arial" panose="020B0604020202020204" pitchFamily="34" charset="0"/>
              <a:buChar char="•"/>
            </a:pPr>
            <a:r>
              <a:rPr lang="en-US" b="0" i="0" dirty="0">
                <a:solidFill>
                  <a:srgbClr val="101650"/>
                </a:solidFill>
                <a:effectLst/>
                <a:latin typeface="Times New Roman" panose="02020603050405020304" pitchFamily="18" charset="0"/>
              </a:rPr>
              <a:t> Most whole blood donations are spun in centrifuges to separate it into transfusable components: red cells, platelets, and plasma.</a:t>
            </a:r>
          </a:p>
          <a:p>
            <a:pPr algn="l">
              <a:buFont typeface="Arial" panose="020B0604020202020204" pitchFamily="34" charset="0"/>
              <a:buChar char="•"/>
            </a:pPr>
            <a:r>
              <a:rPr lang="en-US" b="0" i="0" dirty="0">
                <a:solidFill>
                  <a:srgbClr val="101650"/>
                </a:solidFill>
                <a:effectLst/>
                <a:latin typeface="Times New Roman" panose="02020603050405020304" pitchFamily="18" charset="0"/>
              </a:rPr>
              <a:t> Plasma may be processed into components such as cryoprecipitate, which helps control the risk of bleeding by helping blood to clot.</a:t>
            </a:r>
          </a:p>
          <a:p>
            <a:pPr algn="l">
              <a:buFont typeface="Arial" panose="020B0604020202020204" pitchFamily="34" charset="0"/>
              <a:buChar char="•"/>
            </a:pPr>
            <a:r>
              <a:rPr lang="en-US" b="0" i="0" dirty="0">
                <a:solidFill>
                  <a:srgbClr val="101650"/>
                </a:solidFill>
                <a:effectLst/>
                <a:latin typeface="Times New Roman" panose="02020603050405020304" pitchFamily="18" charset="0"/>
              </a:rPr>
              <a:t> Red cells and platelets are leuko-reduced, which means your white cells are removed in order to reduce the possibility of the recipient having a reaction to the transfusion.</a:t>
            </a:r>
          </a:p>
          <a:p>
            <a:pPr algn="l">
              <a:buFont typeface="Arial" panose="020B0604020202020204" pitchFamily="34" charset="0"/>
              <a:buChar char="•"/>
            </a:pPr>
            <a:r>
              <a:rPr lang="en-US" b="0" i="0" dirty="0">
                <a:solidFill>
                  <a:srgbClr val="101650"/>
                </a:solidFill>
                <a:effectLst/>
                <a:latin typeface="Times New Roman" panose="02020603050405020304" pitchFamily="18" charset="0"/>
              </a:rPr>
              <a:t> Each component is packaged as a “unit,” a standardized amount that doctors will use when transfusing a patient.</a:t>
            </a:r>
          </a:p>
          <a:p>
            <a:pPr algn="l"/>
            <a:endParaRPr lang="en-US" b="1" i="0" dirty="0">
              <a:solidFill>
                <a:srgbClr val="101650"/>
              </a:solidFill>
              <a:effectLst/>
              <a:latin typeface="Times New Roman" panose="02020603050405020304" pitchFamily="18" charset="0"/>
            </a:endParaRPr>
          </a:p>
        </p:txBody>
      </p:sp>
      <p:sp>
        <p:nvSpPr>
          <p:cNvPr id="4" name="文本框 3"/>
          <p:cNvSpPr txBox="1"/>
          <p:nvPr/>
        </p:nvSpPr>
        <p:spPr>
          <a:xfrm>
            <a:off x="11932784" y="6488668"/>
            <a:ext cx="259216" cy="369332"/>
          </a:xfrm>
          <a:prstGeom prst="rect">
            <a:avLst/>
          </a:prstGeom>
          <a:noFill/>
        </p:spPr>
        <p:txBody>
          <a:bodyPr wrap="square">
            <a:spAutoFit/>
          </a:bodyPr>
          <a:lstStyle/>
          <a:p>
            <a:pPr algn="ctr"/>
            <a:r>
              <a:rPr lang="en-MY" altLang="zh-CN" dirty="0">
                <a:ln w="0"/>
                <a:effectLst>
                  <a:outerShdw blurRad="38100" dist="19050" dir="2700000" algn="tl" rotWithShape="0">
                    <a:schemeClr val="dk1">
                      <a:alpha val="40000"/>
                    </a:schemeClr>
                  </a:outerShdw>
                </a:effectLst>
              </a:rPr>
              <a:t>6</a:t>
            </a:r>
            <a:endParaRPr lang="zh-CN" altLang="en-US" sz="1800" b="0" cap="none" spc="0" dirty="0">
              <a:ln w="0"/>
              <a:solidFill>
                <a:schemeClr val="tx1"/>
              </a:solidFill>
              <a:effectLst>
                <a:outerShdw blurRad="38100" dist="19050" dir="2700000" algn="tl" rotWithShape="0">
                  <a:schemeClr val="dk1">
                    <a:alpha val="40000"/>
                  </a:schemeClr>
                </a:outerShdw>
              </a:effectLst>
            </a:endParaRPr>
          </a:p>
        </p:txBody>
      </p:sp>
      <p:sp>
        <p:nvSpPr>
          <p:cNvPr id="3" name="文本框 2"/>
          <p:cNvSpPr txBox="1"/>
          <p:nvPr/>
        </p:nvSpPr>
        <p:spPr>
          <a:xfrm>
            <a:off x="138793" y="97972"/>
            <a:ext cx="4874079" cy="369332"/>
          </a:xfrm>
          <a:prstGeom prst="rect">
            <a:avLst/>
          </a:prstGeom>
          <a:noFill/>
        </p:spPr>
        <p:txBody>
          <a:bodyPr wrap="square" rtlCol="0">
            <a:spAutoFit/>
          </a:bodyPr>
          <a:lstStyle/>
          <a:p>
            <a:pPr algn="l"/>
            <a:r>
              <a:rPr lang="en-US" b="1" i="0" dirty="0">
                <a:solidFill>
                  <a:srgbClr val="101650"/>
                </a:solidFill>
                <a:effectLst/>
                <a:latin typeface="Times New Roman" panose="02020603050405020304" pitchFamily="18" charset="0"/>
              </a:rPr>
              <a:t>4.Learn About Each Step of the Blood Journey</a:t>
            </a:r>
          </a:p>
        </p:txBody>
      </p:sp>
      <p:pic>
        <p:nvPicPr>
          <p:cNvPr id="6" name="图片 5" descr="房间里的男人&#10;&#10;中度可信度描述已自动生成"/>
          <p:cNvPicPr>
            <a:picLocks noChangeAspect="1"/>
          </p:cNvPicPr>
          <p:nvPr/>
        </p:nvPicPr>
        <p:blipFill rotWithShape="1">
          <a:blip r:embed="rId2">
            <a:extLst>
              <a:ext uri="{28A0092B-C50C-407E-A947-70E740481C1C}">
                <a14:useLocalDpi xmlns:a14="http://schemas.microsoft.com/office/drawing/2010/main" val="0"/>
              </a:ext>
            </a:extLst>
          </a:blip>
          <a:srcRect l="11529" r="17176"/>
          <a:stretch>
            <a:fillRect/>
          </a:stretch>
        </p:blipFill>
        <p:spPr>
          <a:xfrm>
            <a:off x="102053" y="988560"/>
            <a:ext cx="2473779" cy="2171020"/>
          </a:xfrm>
          <a:prstGeom prst="rect">
            <a:avLst/>
          </a:prstGeom>
        </p:spPr>
      </p:pic>
      <p:pic>
        <p:nvPicPr>
          <p:cNvPr id="8" name="图片 7" descr="汽车的方向盘&#10;&#10;低可信度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58" y="3605213"/>
            <a:ext cx="2555767" cy="280715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16779" y="97972"/>
            <a:ext cx="7935685" cy="6463308"/>
          </a:xfrm>
          <a:prstGeom prst="rect">
            <a:avLst/>
          </a:prstGeom>
          <a:noFill/>
        </p:spPr>
        <p:txBody>
          <a:bodyPr wrap="square" rtlCol="0">
            <a:spAutoFit/>
          </a:bodyPr>
          <a:lstStyle/>
          <a:p>
            <a:pPr algn="l"/>
            <a:r>
              <a:rPr lang="en-US" b="1" i="0" dirty="0">
                <a:solidFill>
                  <a:srgbClr val="101650"/>
                </a:solidFill>
                <a:effectLst/>
                <a:latin typeface="Times New Roman" panose="02020603050405020304" pitchFamily="18" charset="0"/>
              </a:rPr>
              <a:t>Step Three</a:t>
            </a:r>
          </a:p>
          <a:p>
            <a:pPr algn="l"/>
            <a:r>
              <a:rPr lang="en-US" b="0" i="0" dirty="0">
                <a:solidFill>
                  <a:srgbClr val="101650"/>
                </a:solidFill>
                <a:effectLst/>
                <a:latin typeface="Times New Roman" panose="02020603050405020304" pitchFamily="18" charset="0"/>
              </a:rPr>
              <a:t>Testing</a:t>
            </a:r>
          </a:p>
          <a:p>
            <a:pPr algn="l">
              <a:buFont typeface="Arial" panose="020B0604020202020204" pitchFamily="34" charset="0"/>
              <a:buChar char="•"/>
            </a:pPr>
            <a:r>
              <a:rPr lang="en-US" b="0" i="0" dirty="0">
                <a:solidFill>
                  <a:srgbClr val="101650"/>
                </a:solidFill>
                <a:effectLst/>
                <a:latin typeface="Times New Roman" panose="02020603050405020304" pitchFamily="18" charset="0"/>
              </a:rPr>
              <a:t> In parallel with Step 2, your test tubes arrive at a testing laboratory.</a:t>
            </a:r>
          </a:p>
          <a:p>
            <a:pPr algn="l">
              <a:buFont typeface="Arial" panose="020B0604020202020204" pitchFamily="34" charset="0"/>
              <a:buChar char="•"/>
            </a:pPr>
            <a:r>
              <a:rPr lang="en-US" b="0" i="0" dirty="0">
                <a:solidFill>
                  <a:srgbClr val="101650"/>
                </a:solidFill>
                <a:effectLst/>
                <a:latin typeface="Times New Roman" panose="02020603050405020304" pitchFamily="18" charset="0"/>
              </a:rPr>
              <a:t> A dozen tests are performed, to establish the blood type and test for infectious diseases.</a:t>
            </a:r>
          </a:p>
          <a:p>
            <a:pPr algn="l">
              <a:buFont typeface="Arial" panose="020B0604020202020204" pitchFamily="34" charset="0"/>
              <a:buChar char="•"/>
            </a:pPr>
            <a:r>
              <a:rPr lang="en-US" b="0" i="0" dirty="0">
                <a:solidFill>
                  <a:srgbClr val="101650"/>
                </a:solidFill>
                <a:effectLst/>
                <a:latin typeface="Times New Roman" panose="02020603050405020304" pitchFamily="18" charset="0"/>
              </a:rPr>
              <a:t> Test results are transferred electronically to the processing center within 24 hours.</a:t>
            </a:r>
          </a:p>
          <a:p>
            <a:pPr algn="l">
              <a:buFont typeface="Arial" panose="020B0604020202020204" pitchFamily="34" charset="0"/>
              <a:buChar char="•"/>
            </a:pPr>
            <a:r>
              <a:rPr lang="en-US" b="0" i="0" dirty="0">
                <a:solidFill>
                  <a:srgbClr val="101650"/>
                </a:solidFill>
                <a:effectLst/>
                <a:latin typeface="Times New Roman" panose="02020603050405020304" pitchFamily="18" charset="0"/>
              </a:rPr>
              <a:t> If a test result is positive, your donation will be discarded and you will be notified (our test results are confidential and are only shared with the donor, except as may be required by law).</a:t>
            </a:r>
          </a:p>
          <a:p>
            <a:pPr algn="l"/>
            <a:br>
              <a:rPr lang="en-US" dirty="0"/>
            </a:br>
            <a:r>
              <a:rPr lang="en-US" b="1" i="0" dirty="0">
                <a:solidFill>
                  <a:srgbClr val="101650"/>
                </a:solidFill>
                <a:effectLst/>
                <a:latin typeface="Times New Roman" panose="02020603050405020304" pitchFamily="18" charset="0"/>
              </a:rPr>
              <a:t>Step Four</a:t>
            </a:r>
          </a:p>
          <a:p>
            <a:pPr algn="l"/>
            <a:r>
              <a:rPr lang="en-US" b="0" i="0" dirty="0">
                <a:solidFill>
                  <a:srgbClr val="101650"/>
                </a:solidFill>
                <a:effectLst/>
                <a:latin typeface="Times New Roman" panose="02020603050405020304" pitchFamily="18" charset="0"/>
              </a:rPr>
              <a:t>Storage</a:t>
            </a:r>
          </a:p>
          <a:p>
            <a:pPr algn="l">
              <a:buFont typeface="Arial" panose="020B0604020202020204" pitchFamily="34" charset="0"/>
              <a:buChar char="•"/>
            </a:pPr>
            <a:r>
              <a:rPr lang="en-US" b="0" i="0" dirty="0">
                <a:solidFill>
                  <a:srgbClr val="101650"/>
                </a:solidFill>
                <a:effectLst/>
                <a:latin typeface="Times New Roman" panose="02020603050405020304" pitchFamily="18" charset="0"/>
              </a:rPr>
              <a:t> When test results are received, units suitable for transfusion are labeled and stored.</a:t>
            </a:r>
          </a:p>
          <a:p>
            <a:pPr algn="l">
              <a:buFont typeface="Arial" panose="020B0604020202020204" pitchFamily="34" charset="0"/>
              <a:buChar char="•"/>
            </a:pPr>
            <a:r>
              <a:rPr lang="en-US" b="0" i="0" dirty="0">
                <a:solidFill>
                  <a:srgbClr val="101650"/>
                </a:solidFill>
                <a:effectLst/>
                <a:latin typeface="Times New Roman" panose="02020603050405020304" pitchFamily="18" charset="0"/>
              </a:rPr>
              <a:t> Red cells are stored in refrigerators at 6ºC for up to 42 days.</a:t>
            </a:r>
          </a:p>
          <a:p>
            <a:pPr algn="l">
              <a:buFont typeface="Arial" panose="020B0604020202020204" pitchFamily="34" charset="0"/>
              <a:buChar char="•"/>
            </a:pPr>
            <a:r>
              <a:rPr lang="en-US" b="0" i="0" dirty="0">
                <a:solidFill>
                  <a:srgbClr val="101650"/>
                </a:solidFill>
                <a:effectLst/>
                <a:latin typeface="Times New Roman" panose="02020603050405020304" pitchFamily="18" charset="0"/>
              </a:rPr>
              <a:t> Platelets are stored at room temperature in agitators for up to five days.</a:t>
            </a:r>
          </a:p>
          <a:p>
            <a:pPr algn="l">
              <a:buFont typeface="Arial" panose="020B0604020202020204" pitchFamily="34" charset="0"/>
              <a:buChar char="•"/>
            </a:pPr>
            <a:r>
              <a:rPr lang="en-US" b="0" i="0" dirty="0">
                <a:solidFill>
                  <a:srgbClr val="101650"/>
                </a:solidFill>
                <a:effectLst/>
                <a:latin typeface="Times New Roman" panose="02020603050405020304" pitchFamily="18" charset="0"/>
              </a:rPr>
              <a:t> Plasma and </a:t>
            </a:r>
            <a:r>
              <a:rPr lang="en-US" b="0" i="0" dirty="0" err="1">
                <a:solidFill>
                  <a:srgbClr val="101650"/>
                </a:solidFill>
                <a:effectLst/>
                <a:latin typeface="Times New Roman" panose="02020603050405020304" pitchFamily="18" charset="0"/>
              </a:rPr>
              <a:t>cryo</a:t>
            </a:r>
            <a:r>
              <a:rPr lang="en-US" b="0" i="0" dirty="0">
                <a:solidFill>
                  <a:srgbClr val="101650"/>
                </a:solidFill>
                <a:effectLst/>
                <a:latin typeface="Times New Roman" panose="02020603050405020304" pitchFamily="18" charset="0"/>
              </a:rPr>
              <a:t> are frozen and stored in freezers for up to one year.</a:t>
            </a:r>
          </a:p>
          <a:p>
            <a:pPr algn="l"/>
            <a:endParaRPr lang="en-US" dirty="0"/>
          </a:p>
          <a:p>
            <a:pPr algn="l"/>
            <a:br>
              <a:rPr lang="en-US" dirty="0"/>
            </a:br>
            <a:r>
              <a:rPr lang="en-US" b="1" i="0" dirty="0">
                <a:solidFill>
                  <a:srgbClr val="101650"/>
                </a:solidFill>
                <a:effectLst/>
                <a:latin typeface="Times New Roman" panose="02020603050405020304" pitchFamily="18" charset="0"/>
              </a:rPr>
              <a:t>Step Five</a:t>
            </a:r>
          </a:p>
          <a:p>
            <a:pPr algn="l"/>
            <a:r>
              <a:rPr lang="en-US" b="0" i="0" dirty="0">
                <a:solidFill>
                  <a:srgbClr val="101650"/>
                </a:solidFill>
                <a:effectLst/>
                <a:latin typeface="Times New Roman" panose="02020603050405020304" pitchFamily="18" charset="0"/>
              </a:rPr>
              <a:t>Distribution</a:t>
            </a:r>
          </a:p>
          <a:p>
            <a:pPr algn="l">
              <a:buFont typeface="Arial" panose="020B0604020202020204" pitchFamily="34" charset="0"/>
              <a:buChar char="•"/>
            </a:pPr>
            <a:r>
              <a:rPr lang="en-US" b="0" i="0" dirty="0">
                <a:solidFill>
                  <a:srgbClr val="101650"/>
                </a:solidFill>
                <a:effectLst/>
                <a:latin typeface="Times New Roman" panose="02020603050405020304" pitchFamily="18" charset="0"/>
              </a:rPr>
              <a:t> Blood is available to be shipped to hospitals 24 hours a day, 7 days a week.</a:t>
            </a:r>
          </a:p>
          <a:p>
            <a:pPr algn="l">
              <a:buFont typeface="Arial" panose="020B0604020202020204" pitchFamily="34" charset="0"/>
              <a:buChar char="•"/>
            </a:pPr>
            <a:r>
              <a:rPr lang="en-US" b="0" i="0" dirty="0">
                <a:solidFill>
                  <a:srgbClr val="101650"/>
                </a:solidFill>
                <a:effectLst/>
                <a:latin typeface="Times New Roman" panose="02020603050405020304" pitchFamily="18" charset="0"/>
              </a:rPr>
              <a:t> Hospitals typically keep some blood units on their shelves, but may call for more at any time, such as in case of large scale emergencies.</a:t>
            </a:r>
          </a:p>
        </p:txBody>
      </p:sp>
      <p:sp>
        <p:nvSpPr>
          <p:cNvPr id="4" name="文本框 3"/>
          <p:cNvSpPr txBox="1"/>
          <p:nvPr/>
        </p:nvSpPr>
        <p:spPr>
          <a:xfrm>
            <a:off x="11932784" y="6488668"/>
            <a:ext cx="259216" cy="369332"/>
          </a:xfrm>
          <a:prstGeom prst="rect">
            <a:avLst/>
          </a:prstGeom>
          <a:noFill/>
        </p:spPr>
        <p:txBody>
          <a:bodyPr wrap="square">
            <a:spAutoFit/>
          </a:bodyPr>
          <a:lstStyle/>
          <a:p>
            <a:pPr algn="ctr"/>
            <a:r>
              <a:rPr lang="en-MY" altLang="zh-CN" dirty="0">
                <a:ln w="0"/>
                <a:effectLst>
                  <a:outerShdw blurRad="38100" dist="19050" dir="2700000" algn="tl" rotWithShape="0">
                    <a:schemeClr val="dk1">
                      <a:alpha val="40000"/>
                    </a:schemeClr>
                  </a:outerShdw>
                </a:effectLst>
              </a:rPr>
              <a:t>7</a:t>
            </a:r>
            <a:endParaRPr lang="zh-CN" altLang="en-US" sz="1800" b="0" cap="none" spc="0" dirty="0">
              <a:ln w="0"/>
              <a:solidFill>
                <a:schemeClr val="tx1"/>
              </a:solidFill>
              <a:effectLst>
                <a:outerShdw blurRad="38100" dist="19050" dir="2700000" algn="tl" rotWithShape="0">
                  <a:schemeClr val="dk1">
                    <a:alpha val="40000"/>
                  </a:schemeClr>
                </a:outerShdw>
              </a:effectLst>
            </a:endParaRPr>
          </a:p>
        </p:txBody>
      </p:sp>
      <p:pic>
        <p:nvPicPr>
          <p:cNvPr id="5" name="图片 4" descr="穿着蓝色衣服的人&#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7818" y="246289"/>
            <a:ext cx="3418961" cy="2317296"/>
          </a:xfrm>
          <a:prstGeom prst="rect">
            <a:avLst/>
          </a:prstGeom>
        </p:spPr>
      </p:pic>
      <p:pic>
        <p:nvPicPr>
          <p:cNvPr id="7" name="图片 6" descr="文本, 信件&#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7879" y="2711902"/>
            <a:ext cx="2065564" cy="2065564"/>
          </a:xfrm>
          <a:prstGeom prst="rect">
            <a:avLst/>
          </a:prstGeom>
        </p:spPr>
      </p:pic>
      <p:pic>
        <p:nvPicPr>
          <p:cNvPr id="9" name="图片 8" descr="图片包含 男人, 人, 卡车, 站&#10;&#10;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7879" y="5004707"/>
            <a:ext cx="2065564" cy="1853293"/>
          </a:xfrm>
          <a:prstGeom prst="rect">
            <a:avLst/>
          </a:prstGeom>
        </p:spPr>
      </p:pic>
    </p:spTree>
  </p:cSld>
  <p:clrMapOvr>
    <a:masterClrMapping/>
  </p:clrMapOvr>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54595CCAAD38A4F985AD97B4DC1B8F3" ma:contentTypeVersion="8" ma:contentTypeDescription="Create a new document." ma:contentTypeScope="" ma:versionID="e4b9f01e5537e7256e6cdc2b65816d0e">
  <xsd:schema xmlns:xsd="http://www.w3.org/2001/XMLSchema" xmlns:xs="http://www.w3.org/2001/XMLSchema" xmlns:p="http://schemas.microsoft.com/office/2006/metadata/properties" xmlns:ns3="76fc056f-0885-4078-b011-af562992375c" targetNamespace="http://schemas.microsoft.com/office/2006/metadata/properties" ma:root="true" ma:fieldsID="7d2623dfbd9ef7bff8b1b64ccdb64aef" ns3:_="">
    <xsd:import namespace="76fc056f-0885-4078-b011-af562992375c"/>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fc056f-0885-4078-b011-af56299237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2F24396-1743-4574-AF10-1B69EC8A18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6fc056f-0885-4078-b011-af562992375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3CC237-D129-41E7-B5A8-95761DA1D470}">
  <ds:schemaRefs>
    <ds:schemaRef ds:uri="http://schemas.microsoft.com/office/2006/documentManagement/types"/>
    <ds:schemaRef ds:uri="http://purl.org/dc/elements/1.1/"/>
    <ds:schemaRef ds:uri="http://purl.org/dc/dcmitype/"/>
    <ds:schemaRef ds:uri="76fc056f-0885-4078-b011-af562992375c"/>
    <ds:schemaRef ds:uri="http://schemas.microsoft.com/office/infopath/2007/PartnerControls"/>
    <ds:schemaRef ds:uri="http://www.w3.org/XML/1998/namespace"/>
    <ds:schemaRef ds:uri="http://schemas.openxmlformats.org/package/2006/metadata/core-properties"/>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519AF37-9E5E-46BE-8619-C814091AC96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25</TotalTime>
  <Words>1475</Words>
  <Application>Microsoft Office PowerPoint</Application>
  <PresentationFormat>宽屏</PresentationFormat>
  <Paragraphs>171</Paragraphs>
  <Slides>12</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12</vt:i4>
      </vt:variant>
    </vt:vector>
  </HeadingPairs>
  <TitlesOfParts>
    <vt:vector size="18" baseType="lpstr">
      <vt:lpstr>Poppins</vt:lpstr>
      <vt:lpstr>Proxima Nova</vt:lpstr>
      <vt:lpstr>Arial</vt:lpstr>
      <vt:lpstr>Consolas</vt:lpstr>
      <vt:lpstr>Times New Roman</vt:lpstr>
      <vt:lpstr>Default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Phay Tze Xin</dc:creator>
  <cp:lastModifiedBy>Phay Tze Xin</cp:lastModifiedBy>
  <cp:revision>7</cp:revision>
  <dcterms:created xsi:type="dcterms:W3CDTF">2021-06-09T10:35:00Z</dcterms:created>
  <dcterms:modified xsi:type="dcterms:W3CDTF">2021-06-27T04:43:34Z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0x010100A54595CCAAD38A4F985AD97B4DC1B8F3</vt:lpwstr>
  </property>
  <property fmtid="{D5CDD505-2E9C-101B-9397-08002B2CF9AE}" pid="3" name="KSOProductBuildVer">
    <vt:lpwstr>1033-11.2.0.10132</vt:lpwstr>
  </property>
</Properties>
</file>